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8C674-336D-4B27-B4A0-14A7D58F6A84}"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F8874-10B2-46D4-869D-BD6DC024C559}" type="slidenum">
              <a:rPr lang="en-US" smtClean="0"/>
              <a:pPr/>
              <a:t>‹#›</a:t>
            </a:fld>
            <a:endParaRPr lang="en-US"/>
          </a:p>
        </p:txBody>
      </p:sp>
    </p:spTree>
    <p:extLst>
      <p:ext uri="{BB962C8B-B14F-4D97-AF65-F5344CB8AC3E}">
        <p14:creationId xmlns="" xmlns:p14="http://schemas.microsoft.com/office/powerpoint/2010/main" val="40407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8C674-336D-4B27-B4A0-14A7D58F6A84}"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F8874-10B2-46D4-869D-BD6DC024C559}" type="slidenum">
              <a:rPr lang="en-US" smtClean="0"/>
              <a:pPr/>
              <a:t>‹#›</a:t>
            </a:fld>
            <a:endParaRPr lang="en-US"/>
          </a:p>
        </p:txBody>
      </p:sp>
    </p:spTree>
    <p:extLst>
      <p:ext uri="{BB962C8B-B14F-4D97-AF65-F5344CB8AC3E}">
        <p14:creationId xmlns="" xmlns:p14="http://schemas.microsoft.com/office/powerpoint/2010/main" val="89602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8C674-336D-4B27-B4A0-14A7D58F6A84}"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F8874-10B2-46D4-869D-BD6DC024C559}" type="slidenum">
              <a:rPr lang="en-US" smtClean="0"/>
              <a:pPr/>
              <a:t>‹#›</a:t>
            </a:fld>
            <a:endParaRPr lang="en-US"/>
          </a:p>
        </p:txBody>
      </p:sp>
    </p:spTree>
    <p:extLst>
      <p:ext uri="{BB962C8B-B14F-4D97-AF65-F5344CB8AC3E}">
        <p14:creationId xmlns="" xmlns:p14="http://schemas.microsoft.com/office/powerpoint/2010/main" val="131247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8C674-336D-4B27-B4A0-14A7D58F6A84}"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F8874-10B2-46D4-869D-BD6DC024C559}" type="slidenum">
              <a:rPr lang="en-US" smtClean="0"/>
              <a:pPr/>
              <a:t>‹#›</a:t>
            </a:fld>
            <a:endParaRPr lang="en-US"/>
          </a:p>
        </p:txBody>
      </p:sp>
    </p:spTree>
    <p:extLst>
      <p:ext uri="{BB962C8B-B14F-4D97-AF65-F5344CB8AC3E}">
        <p14:creationId xmlns="" xmlns:p14="http://schemas.microsoft.com/office/powerpoint/2010/main" val="335814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8C674-336D-4B27-B4A0-14A7D58F6A84}"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F8874-10B2-46D4-869D-BD6DC024C559}" type="slidenum">
              <a:rPr lang="en-US" smtClean="0"/>
              <a:pPr/>
              <a:t>‹#›</a:t>
            </a:fld>
            <a:endParaRPr lang="en-US"/>
          </a:p>
        </p:txBody>
      </p:sp>
    </p:spTree>
    <p:extLst>
      <p:ext uri="{BB962C8B-B14F-4D97-AF65-F5344CB8AC3E}">
        <p14:creationId xmlns="" xmlns:p14="http://schemas.microsoft.com/office/powerpoint/2010/main" val="64156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A8C674-336D-4B27-B4A0-14A7D58F6A84}"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F8874-10B2-46D4-869D-BD6DC024C559}" type="slidenum">
              <a:rPr lang="en-US" smtClean="0"/>
              <a:pPr/>
              <a:t>‹#›</a:t>
            </a:fld>
            <a:endParaRPr lang="en-US"/>
          </a:p>
        </p:txBody>
      </p:sp>
    </p:spTree>
    <p:extLst>
      <p:ext uri="{BB962C8B-B14F-4D97-AF65-F5344CB8AC3E}">
        <p14:creationId xmlns="" xmlns:p14="http://schemas.microsoft.com/office/powerpoint/2010/main" val="5274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8C674-336D-4B27-B4A0-14A7D58F6A84}" type="datetimeFigureOut">
              <a:rPr lang="en-US" smtClean="0"/>
              <a:pPr/>
              <a:t>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8F8874-10B2-46D4-869D-BD6DC024C559}" type="slidenum">
              <a:rPr lang="en-US" smtClean="0"/>
              <a:pPr/>
              <a:t>‹#›</a:t>
            </a:fld>
            <a:endParaRPr lang="en-US"/>
          </a:p>
        </p:txBody>
      </p:sp>
    </p:spTree>
    <p:extLst>
      <p:ext uri="{BB962C8B-B14F-4D97-AF65-F5344CB8AC3E}">
        <p14:creationId xmlns="" xmlns:p14="http://schemas.microsoft.com/office/powerpoint/2010/main" val="57781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8C674-336D-4B27-B4A0-14A7D58F6A84}" type="datetimeFigureOut">
              <a:rPr lang="en-US" smtClean="0"/>
              <a:pPr/>
              <a:t>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8F8874-10B2-46D4-869D-BD6DC024C559}" type="slidenum">
              <a:rPr lang="en-US" smtClean="0"/>
              <a:pPr/>
              <a:t>‹#›</a:t>
            </a:fld>
            <a:endParaRPr lang="en-US"/>
          </a:p>
        </p:txBody>
      </p:sp>
    </p:spTree>
    <p:extLst>
      <p:ext uri="{BB962C8B-B14F-4D97-AF65-F5344CB8AC3E}">
        <p14:creationId xmlns="" xmlns:p14="http://schemas.microsoft.com/office/powerpoint/2010/main" val="227806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8C674-336D-4B27-B4A0-14A7D58F6A84}" type="datetimeFigureOut">
              <a:rPr lang="en-US" smtClean="0"/>
              <a:pPr/>
              <a:t>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8F8874-10B2-46D4-869D-BD6DC024C559}" type="slidenum">
              <a:rPr lang="en-US" smtClean="0"/>
              <a:pPr/>
              <a:t>‹#›</a:t>
            </a:fld>
            <a:endParaRPr lang="en-US"/>
          </a:p>
        </p:txBody>
      </p:sp>
    </p:spTree>
    <p:extLst>
      <p:ext uri="{BB962C8B-B14F-4D97-AF65-F5344CB8AC3E}">
        <p14:creationId xmlns="" xmlns:p14="http://schemas.microsoft.com/office/powerpoint/2010/main" val="323131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8C674-336D-4B27-B4A0-14A7D58F6A84}"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F8874-10B2-46D4-869D-BD6DC024C559}" type="slidenum">
              <a:rPr lang="en-US" smtClean="0"/>
              <a:pPr/>
              <a:t>‹#›</a:t>
            </a:fld>
            <a:endParaRPr lang="en-US"/>
          </a:p>
        </p:txBody>
      </p:sp>
    </p:spTree>
    <p:extLst>
      <p:ext uri="{BB962C8B-B14F-4D97-AF65-F5344CB8AC3E}">
        <p14:creationId xmlns="" xmlns:p14="http://schemas.microsoft.com/office/powerpoint/2010/main" val="15208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8C674-336D-4B27-B4A0-14A7D58F6A84}"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F8874-10B2-46D4-869D-BD6DC024C559}" type="slidenum">
              <a:rPr lang="en-US" smtClean="0"/>
              <a:pPr/>
              <a:t>‹#›</a:t>
            </a:fld>
            <a:endParaRPr lang="en-US"/>
          </a:p>
        </p:txBody>
      </p:sp>
    </p:spTree>
    <p:extLst>
      <p:ext uri="{BB962C8B-B14F-4D97-AF65-F5344CB8AC3E}">
        <p14:creationId xmlns="" xmlns:p14="http://schemas.microsoft.com/office/powerpoint/2010/main" val="198858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8C674-336D-4B27-B4A0-14A7D58F6A84}" type="datetimeFigureOut">
              <a:rPr lang="en-US" smtClean="0"/>
              <a:pPr/>
              <a:t>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F8874-10B2-46D4-869D-BD6DC024C559}" type="slidenum">
              <a:rPr lang="en-US" smtClean="0"/>
              <a:pPr/>
              <a:t>‹#›</a:t>
            </a:fld>
            <a:endParaRPr lang="en-US"/>
          </a:p>
        </p:txBody>
      </p:sp>
    </p:spTree>
    <p:extLst>
      <p:ext uri="{BB962C8B-B14F-4D97-AF65-F5344CB8AC3E}">
        <p14:creationId xmlns="" xmlns:p14="http://schemas.microsoft.com/office/powerpoint/2010/main" val="1240281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Vivek.singh@pkscha.com"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81400"/>
            <a:ext cx="6400800" cy="1752600"/>
          </a:xfrm>
        </p:spPr>
        <p:txBody>
          <a:bodyPr>
            <a:normAutofit fontScale="62500" lnSpcReduction="20000"/>
          </a:bodyPr>
          <a:lstStyle/>
          <a:p>
            <a:r>
              <a:rPr lang="en-US" b="1" i="1" dirty="0" smtClean="0">
                <a:solidFill>
                  <a:srgbClr val="003B68"/>
                </a:solidFill>
                <a:effectLst>
                  <a:outerShdw blurRad="38100" dist="38100" dir="2700000" algn="tl">
                    <a:srgbClr val="000000">
                      <a:alpha val="43137"/>
                    </a:srgbClr>
                  </a:outerShdw>
                </a:effectLst>
                <a:latin typeface="Bookman Old Style" pitchFamily="18" charset="0"/>
              </a:rPr>
              <a:t>( ASSOCIATE : M/S PAWAN KUMAR SHARMA )</a:t>
            </a:r>
            <a:br>
              <a:rPr lang="en-US" b="1" i="1" dirty="0" smtClean="0">
                <a:solidFill>
                  <a:srgbClr val="003B68"/>
                </a:solidFill>
                <a:effectLst>
                  <a:outerShdw blurRad="38100" dist="38100" dir="2700000" algn="tl">
                    <a:srgbClr val="000000">
                      <a:alpha val="43137"/>
                    </a:srgbClr>
                  </a:outerShdw>
                </a:effectLst>
                <a:latin typeface="Bookman Old Style" pitchFamily="18" charset="0"/>
              </a:rPr>
            </a:br>
            <a:r>
              <a:rPr lang="en-US" b="1" i="1" dirty="0" smtClean="0">
                <a:solidFill>
                  <a:srgbClr val="003B68"/>
                </a:solidFill>
                <a:effectLst>
                  <a:outerShdw blurRad="38100" dist="38100" dir="2700000" algn="tl">
                    <a:srgbClr val="000000">
                      <a:alpha val="43137"/>
                    </a:srgbClr>
                  </a:outerShdw>
                </a:effectLst>
                <a:latin typeface="Bookman Old Style" pitchFamily="18" charset="0"/>
              </a:rPr>
              <a:t>Since 1980</a:t>
            </a:r>
          </a:p>
          <a:p>
            <a:endParaRPr lang="en-US" b="1" i="1" dirty="0">
              <a:solidFill>
                <a:srgbClr val="003B68"/>
              </a:solidFill>
              <a:effectLst>
                <a:outerShdw blurRad="38100" dist="38100" dir="2700000" algn="tl">
                  <a:srgbClr val="000000">
                    <a:alpha val="43137"/>
                  </a:srgbClr>
                </a:outerShdw>
              </a:effectLst>
              <a:latin typeface="Bookman Old Style" pitchFamily="18" charset="0"/>
            </a:endParaRPr>
          </a:p>
          <a:p>
            <a:r>
              <a:rPr lang="en-US" b="1" i="1" dirty="0" smtClean="0">
                <a:solidFill>
                  <a:srgbClr val="003B68"/>
                </a:solidFill>
                <a:effectLst>
                  <a:outerShdw blurRad="38100" dist="38100" dir="2700000" algn="tl">
                    <a:srgbClr val="000000">
                      <a:alpha val="43137"/>
                    </a:srgbClr>
                  </a:outerShdw>
                </a:effectLst>
                <a:latin typeface="Bookman Old Style" pitchFamily="18" charset="0"/>
              </a:rPr>
              <a:t>Govt. of India approved CHA </a:t>
            </a:r>
            <a:br>
              <a:rPr lang="en-US" b="1" i="1" dirty="0" smtClean="0">
                <a:solidFill>
                  <a:srgbClr val="003B68"/>
                </a:solidFill>
                <a:effectLst>
                  <a:outerShdw blurRad="38100" dist="38100" dir="2700000" algn="tl">
                    <a:srgbClr val="000000">
                      <a:alpha val="43137"/>
                    </a:srgbClr>
                  </a:outerShdw>
                </a:effectLst>
                <a:latin typeface="Bookman Old Style" pitchFamily="18" charset="0"/>
              </a:rPr>
            </a:br>
            <a:r>
              <a:rPr lang="en-US" b="1" i="1" u="sng" dirty="0" smtClean="0">
                <a:solidFill>
                  <a:srgbClr val="003B68"/>
                </a:solidFill>
                <a:effectLst>
                  <a:outerShdw blurRad="38100" dist="38100" dir="2700000" algn="tl">
                    <a:srgbClr val="000000">
                      <a:alpha val="43137"/>
                    </a:srgbClr>
                  </a:outerShdw>
                </a:effectLst>
                <a:latin typeface="Bookman Old Style" pitchFamily="18" charset="0"/>
              </a:rPr>
              <a:t>License no. – 57/68</a:t>
            </a:r>
            <a:endParaRPr lang="en-US" dirty="0"/>
          </a:p>
        </p:txBody>
      </p:sp>
      <p:pic>
        <p:nvPicPr>
          <p:cNvPr id="1026" name="Picture 2" descr="C:\Users\Abseil Consulting\Desktop\PKS\PKS Header.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5828" y="1371600"/>
            <a:ext cx="8212345" cy="1371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0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bseil Consulting\Desktop\PKS\PKS watermar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13748" y="1028700"/>
            <a:ext cx="5116504" cy="48006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C:\Users\Abseil Consulting\Desktop\PKS\PKS Header.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3750" y="228600"/>
            <a:ext cx="7556500" cy="1262062"/>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Abseil Consulting\Desktop\PKS\pks thank you.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9495891">
            <a:off x="4501901" y="4018028"/>
            <a:ext cx="5101673" cy="222251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2530475" y="1600200"/>
            <a:ext cx="4083050" cy="1726627"/>
          </a:xfrm>
          <a:prstGeom prst="rect">
            <a:avLst/>
          </a:prstGeom>
        </p:spPr>
        <p:txBody>
          <a:bodyPr wrap="square">
            <a:spAutoFit/>
          </a:bodyPr>
          <a:lstStyle/>
          <a:p>
            <a:pPr algn="ctr">
              <a:lnSpc>
                <a:spcPct val="70000"/>
              </a:lnSpc>
              <a:defRPr/>
            </a:pPr>
            <a:r>
              <a:rPr lang="en-US" b="1" u="sng" dirty="0" smtClean="0">
                <a:solidFill>
                  <a:srgbClr val="003B68"/>
                </a:solidFill>
                <a:latin typeface="Verdana" charset="0"/>
              </a:rPr>
              <a:t>Vivek </a:t>
            </a:r>
            <a:r>
              <a:rPr lang="en-US" b="1" u="sng" dirty="0">
                <a:solidFill>
                  <a:srgbClr val="003B68"/>
                </a:solidFill>
                <a:latin typeface="Verdana" charset="0"/>
              </a:rPr>
              <a:t>Singh</a:t>
            </a:r>
          </a:p>
          <a:p>
            <a:pPr algn="ctr">
              <a:lnSpc>
                <a:spcPct val="70000"/>
              </a:lnSpc>
              <a:defRPr/>
            </a:pPr>
            <a:endParaRPr lang="en-US" dirty="0">
              <a:latin typeface="Verdana" charset="0"/>
            </a:endParaRPr>
          </a:p>
          <a:p>
            <a:pPr algn="ctr">
              <a:lnSpc>
                <a:spcPct val="70000"/>
              </a:lnSpc>
              <a:defRPr/>
            </a:pPr>
            <a:r>
              <a:rPr lang="en-US" b="1" dirty="0">
                <a:latin typeface="Verdana" charset="0"/>
              </a:rPr>
              <a:t>(Director)</a:t>
            </a:r>
          </a:p>
          <a:p>
            <a:pPr algn="ctr">
              <a:lnSpc>
                <a:spcPct val="70000"/>
              </a:lnSpc>
              <a:defRPr/>
            </a:pPr>
            <a:endParaRPr lang="en-US" b="1" dirty="0">
              <a:latin typeface="Verdana" charset="0"/>
            </a:endParaRPr>
          </a:p>
          <a:p>
            <a:pPr algn="ctr">
              <a:lnSpc>
                <a:spcPct val="70000"/>
              </a:lnSpc>
              <a:defRPr/>
            </a:pPr>
            <a:r>
              <a:rPr lang="en-US" b="1" dirty="0">
                <a:latin typeface="Verdana" charset="0"/>
              </a:rPr>
              <a:t>+91 9899475737</a:t>
            </a:r>
          </a:p>
          <a:p>
            <a:pPr algn="ctr">
              <a:lnSpc>
                <a:spcPct val="70000"/>
              </a:lnSpc>
              <a:defRPr/>
            </a:pPr>
            <a:endParaRPr lang="en-US" dirty="0">
              <a:solidFill>
                <a:srgbClr val="003B68"/>
              </a:solidFill>
              <a:latin typeface="Verdana" charset="0"/>
            </a:endParaRPr>
          </a:p>
          <a:p>
            <a:pPr algn="ctr">
              <a:lnSpc>
                <a:spcPct val="70000"/>
              </a:lnSpc>
              <a:defRPr/>
            </a:pPr>
            <a:r>
              <a:rPr lang="en-US" dirty="0" smtClean="0">
                <a:solidFill>
                  <a:srgbClr val="003B68"/>
                </a:solidFill>
                <a:latin typeface="Verdana" charset="0"/>
                <a:hlinkClick r:id="rId5"/>
              </a:rPr>
              <a:t>Vivek.singh@pkscha.com</a:t>
            </a:r>
            <a:endParaRPr lang="en-US" dirty="0" smtClean="0">
              <a:solidFill>
                <a:srgbClr val="003B68"/>
              </a:solidFill>
              <a:latin typeface="Verdana" charset="0"/>
            </a:endParaRPr>
          </a:p>
          <a:p>
            <a:pPr algn="ctr">
              <a:defRPr/>
            </a:pPr>
            <a:r>
              <a:rPr lang="en-US" b="1" dirty="0">
                <a:latin typeface="Verdana" charset="0"/>
              </a:rPr>
              <a:t>Skype : </a:t>
            </a:r>
            <a:r>
              <a:rPr lang="en-US" b="1" dirty="0" smtClean="0">
                <a:latin typeface="Verdana" charset="0"/>
              </a:rPr>
              <a:t>vivekxenon1234</a:t>
            </a:r>
            <a:endParaRPr lang="en-US" b="1" dirty="0">
              <a:latin typeface="Verdana" charset="0"/>
            </a:endParaRPr>
          </a:p>
        </p:txBody>
      </p:sp>
      <p:sp>
        <p:nvSpPr>
          <p:cNvPr id="6" name="Rectangle 5"/>
          <p:cNvSpPr/>
          <p:nvPr/>
        </p:nvSpPr>
        <p:spPr>
          <a:xfrm>
            <a:off x="990600" y="3655874"/>
            <a:ext cx="6324600" cy="1754326"/>
          </a:xfrm>
          <a:prstGeom prst="rect">
            <a:avLst/>
          </a:prstGeom>
        </p:spPr>
        <p:txBody>
          <a:bodyPr wrap="square">
            <a:spAutoFit/>
          </a:bodyPr>
          <a:lstStyle/>
          <a:p>
            <a:pPr>
              <a:defRPr/>
            </a:pPr>
            <a:r>
              <a:rPr lang="en-US" b="1" u="sng" dirty="0">
                <a:solidFill>
                  <a:srgbClr val="003B68"/>
                </a:solidFill>
                <a:effectLst>
                  <a:outerShdw blurRad="38100" dist="38100" dir="2700000" algn="tl">
                    <a:srgbClr val="000000">
                      <a:alpha val="43137"/>
                    </a:srgbClr>
                  </a:outerShdw>
                </a:effectLst>
                <a:latin typeface="Verdana" charset="0"/>
              </a:rPr>
              <a:t>PKS FREIGHT &amp; LOGISTICS PVT </a:t>
            </a:r>
            <a:r>
              <a:rPr lang="en-US" b="1" u="sng" dirty="0" smtClean="0">
                <a:solidFill>
                  <a:srgbClr val="003B68"/>
                </a:solidFill>
                <a:effectLst>
                  <a:outerShdw blurRad="38100" dist="38100" dir="2700000" algn="tl">
                    <a:srgbClr val="000000">
                      <a:alpha val="43137"/>
                    </a:srgbClr>
                  </a:outerShdw>
                </a:effectLst>
                <a:latin typeface="Verdana" charset="0"/>
              </a:rPr>
              <a:t>LTD</a:t>
            </a:r>
            <a:endParaRPr lang="en-US" b="1" dirty="0" smtClean="0">
              <a:latin typeface="Verdana" charset="0"/>
            </a:endParaRPr>
          </a:p>
          <a:p>
            <a:pPr>
              <a:defRPr/>
            </a:pPr>
            <a:r>
              <a:rPr lang="en-US" b="1" dirty="0" smtClean="0">
                <a:latin typeface="Verdana" charset="0"/>
              </a:rPr>
              <a:t>108 </a:t>
            </a:r>
            <a:r>
              <a:rPr lang="en-US" b="1" dirty="0">
                <a:latin typeface="Verdana" charset="0"/>
              </a:rPr>
              <a:t>, </a:t>
            </a:r>
            <a:r>
              <a:rPr lang="en-US" b="1" dirty="0" err="1">
                <a:latin typeface="Verdana" charset="0"/>
              </a:rPr>
              <a:t>Madhuban</a:t>
            </a:r>
            <a:r>
              <a:rPr lang="en-US" b="1" dirty="0">
                <a:latin typeface="Verdana" charset="0"/>
              </a:rPr>
              <a:t> Building 55 , 1</a:t>
            </a:r>
            <a:r>
              <a:rPr lang="en-US" b="1" baseline="30000" dirty="0">
                <a:latin typeface="Verdana" charset="0"/>
              </a:rPr>
              <a:t>st</a:t>
            </a:r>
            <a:r>
              <a:rPr lang="en-US" b="1" dirty="0">
                <a:latin typeface="Verdana" charset="0"/>
              </a:rPr>
              <a:t> floor , Nehru Place , New Delhi (India)</a:t>
            </a:r>
          </a:p>
          <a:p>
            <a:pPr>
              <a:defRPr/>
            </a:pPr>
            <a:r>
              <a:rPr lang="en-US" b="1" dirty="0">
                <a:latin typeface="Verdana" charset="0"/>
              </a:rPr>
              <a:t>Board Line: +91 11- 26427654/ 41802032 </a:t>
            </a:r>
          </a:p>
          <a:p>
            <a:pPr>
              <a:defRPr/>
            </a:pPr>
            <a:r>
              <a:rPr lang="en-US" b="1" dirty="0">
                <a:latin typeface="Verdana" charset="0"/>
              </a:rPr>
              <a:t>Fax : +91 11- 26444617</a:t>
            </a:r>
          </a:p>
          <a:p>
            <a:pPr>
              <a:defRPr/>
            </a:pPr>
            <a:r>
              <a:rPr lang="en-US" b="1" dirty="0" smtClean="0">
                <a:latin typeface="Verdana" charset="0"/>
              </a:rPr>
              <a:t>www.pkscha.com</a:t>
            </a:r>
            <a:endParaRPr lang="en-US" b="1" dirty="0">
              <a:latin typeface="Verdana" charset="0"/>
            </a:endParaRPr>
          </a:p>
        </p:txBody>
      </p:sp>
    </p:spTree>
    <p:extLst>
      <p:ext uri="{BB962C8B-B14F-4D97-AF65-F5344CB8AC3E}">
        <p14:creationId xmlns="" xmlns:p14="http://schemas.microsoft.com/office/powerpoint/2010/main" val="2348405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seil Consulting\Desktop\PKS\header border.pn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25" t="2" b="-2"/>
          <a:stretch/>
        </p:blipFill>
        <p:spPr bwMode="auto">
          <a:xfrm>
            <a:off x="-7620" y="838200"/>
            <a:ext cx="9159240" cy="15541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bseil Consulting\Desktop\PKS\footer.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10200" y="6248400"/>
            <a:ext cx="3609976" cy="45243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Abseil Consulting\Desktop\PKS\PKS watermark.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13748" y="1028700"/>
            <a:ext cx="5116504" cy="4800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068786" y="376535"/>
            <a:ext cx="7006428" cy="461665"/>
          </a:xfrm>
          <a:prstGeom prst="rect">
            <a:avLst/>
          </a:prstGeom>
        </p:spPr>
        <p:txBody>
          <a:bodyPr wrap="square">
            <a:spAutoFit/>
          </a:bodyPr>
          <a:lstStyle/>
          <a:p>
            <a:r>
              <a:rPr lang="en-US" sz="2400" b="1" u="sng" dirty="0" smtClean="0">
                <a:solidFill>
                  <a:srgbClr val="003B68"/>
                </a:solidFill>
                <a:effectLst>
                  <a:outerShdw blurRad="38100" dist="38100" dir="2700000" algn="tl">
                    <a:srgbClr val="000000">
                      <a:alpha val="43137"/>
                    </a:srgbClr>
                  </a:outerShdw>
                </a:effectLst>
              </a:rPr>
              <a:t>Who we </a:t>
            </a:r>
            <a:r>
              <a:rPr lang="en-US" sz="2400" b="1" u="sng" dirty="0" smtClean="0">
                <a:solidFill>
                  <a:srgbClr val="003B68"/>
                </a:solidFill>
                <a:effectLst>
                  <a:outerShdw blurRad="38100" dist="38100" dir="2700000" algn="tl">
                    <a:srgbClr val="000000">
                      <a:alpha val="43137"/>
                    </a:srgbClr>
                  </a:outerShdw>
                </a:effectLst>
              </a:rPr>
              <a:t>are ?</a:t>
            </a:r>
            <a:endParaRPr lang="en-US" sz="2400" dirty="0">
              <a:effectLst>
                <a:outerShdw blurRad="38100" dist="38100" dir="2700000" algn="tl">
                  <a:srgbClr val="000000">
                    <a:alpha val="43137"/>
                  </a:srgbClr>
                </a:outerShdw>
              </a:effectLst>
            </a:endParaRPr>
          </a:p>
        </p:txBody>
      </p:sp>
      <p:sp>
        <p:nvSpPr>
          <p:cNvPr id="6" name="Rectangle 5"/>
          <p:cNvSpPr/>
          <p:nvPr/>
        </p:nvSpPr>
        <p:spPr>
          <a:xfrm>
            <a:off x="404812" y="1333500"/>
            <a:ext cx="8334376" cy="4686300"/>
          </a:xfrm>
          <a:prstGeom prst="rect">
            <a:avLst/>
          </a:prstGeom>
        </p:spPr>
        <p:txBody>
          <a:bodyPr wrap="square">
            <a:normAutofit/>
          </a:bodyPr>
          <a:lstStyle/>
          <a:p>
            <a:pPr algn="just">
              <a:buFont typeface="Arial" pitchFamily="34" charset="0"/>
              <a:buChar char="•"/>
              <a:defRPr/>
            </a:pPr>
            <a:r>
              <a:rPr lang="en-US" sz="2000" b="1" i="1" dirty="0"/>
              <a:t>PKS FREIGHT &amp; LOGISTICS PVT LTD, </a:t>
            </a:r>
            <a:r>
              <a:rPr lang="en-US" sz="2000" i="1" dirty="0"/>
              <a:t>associate of </a:t>
            </a:r>
            <a:r>
              <a:rPr lang="en-US" sz="2000" b="1" i="1" dirty="0"/>
              <a:t>M/S PAWAN KUMAR SHARMA </a:t>
            </a:r>
            <a:r>
              <a:rPr lang="en-US" sz="2000" i="1" dirty="0"/>
              <a:t>founded in 1980 is having Corporate Office in Nehru Place ,India , is one of the leading  &amp; most trusted logistics service provider offering services like Custom Clearance  of Air / Sea Export &amp; Import shipments , Freight Forwarding  ,Warehousing, International Relocations , International Courier services , Cargo Consolidation , Marine Insurance , Project Export /  Import and many more with an expertise of more than 30 years in the industry of Supply Chain and Logistics Support Management .</a:t>
            </a:r>
          </a:p>
          <a:p>
            <a:pPr algn="just">
              <a:defRPr/>
            </a:pPr>
            <a:endParaRPr lang="en-US" sz="2000" b="1" i="1" dirty="0"/>
          </a:p>
          <a:p>
            <a:pPr algn="just">
              <a:buFont typeface="Arial" pitchFamily="34" charset="0"/>
              <a:buChar char="•"/>
              <a:defRPr/>
            </a:pPr>
            <a:r>
              <a:rPr lang="en-US" sz="2000" b="1" i="1" dirty="0"/>
              <a:t>PKS FREIGHT &amp; LOGISTICS PVT LTD </a:t>
            </a:r>
            <a:r>
              <a:rPr lang="en-US" sz="2000" i="1" dirty="0"/>
              <a:t>is a global logistics service provider adopting latest and sophisticated methodologies in order to offer best possible logistics and freight solutions to our clients . Each of our services is planned and executed in to the exact requirements and preferences of our prestigious clients . Our company is globally associated with freight forwarders to provide door to door and personalized services for any type of cargo.</a:t>
            </a:r>
          </a:p>
        </p:txBody>
      </p:sp>
    </p:spTree>
    <p:extLst>
      <p:ext uri="{BB962C8B-B14F-4D97-AF65-F5344CB8AC3E}">
        <p14:creationId xmlns="" xmlns:p14="http://schemas.microsoft.com/office/powerpoint/2010/main" val="4066114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seil Consulting\Desktop\PKS\header border.pn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25" t="2" b="-2"/>
          <a:stretch/>
        </p:blipFill>
        <p:spPr bwMode="auto">
          <a:xfrm>
            <a:off x="-7620" y="838200"/>
            <a:ext cx="9159240" cy="15541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bseil Consulting\Desktop\PKS\footer.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10200" y="6248400"/>
            <a:ext cx="3609976" cy="45243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Abseil Consulting\Desktop\PKS\PKS watermark.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13748" y="1028700"/>
            <a:ext cx="5116504" cy="4800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068786" y="376535"/>
            <a:ext cx="7006428" cy="461665"/>
          </a:xfrm>
          <a:prstGeom prst="rect">
            <a:avLst/>
          </a:prstGeom>
        </p:spPr>
        <p:txBody>
          <a:bodyPr wrap="square">
            <a:spAutoFit/>
          </a:bodyPr>
          <a:lstStyle/>
          <a:p>
            <a:r>
              <a:rPr lang="en-US" sz="2400" b="1" u="sng" dirty="0" smtClean="0">
                <a:solidFill>
                  <a:srgbClr val="003B68"/>
                </a:solidFill>
                <a:effectLst>
                  <a:outerShdw blurRad="38100" dist="38100" dir="2700000" algn="tl">
                    <a:srgbClr val="000000">
                      <a:alpha val="43137"/>
                    </a:srgbClr>
                  </a:outerShdw>
                </a:effectLst>
              </a:rPr>
              <a:t>About Us</a:t>
            </a:r>
            <a:endParaRPr lang="en-US" sz="2400" dirty="0">
              <a:effectLst>
                <a:outerShdw blurRad="38100" dist="38100" dir="2700000" algn="tl">
                  <a:srgbClr val="000000">
                    <a:alpha val="43137"/>
                  </a:srgbClr>
                </a:outerShdw>
              </a:effectLst>
            </a:endParaRPr>
          </a:p>
        </p:txBody>
      </p:sp>
      <p:sp>
        <p:nvSpPr>
          <p:cNvPr id="6" name="Rectangle 5"/>
          <p:cNvSpPr/>
          <p:nvPr/>
        </p:nvSpPr>
        <p:spPr>
          <a:xfrm>
            <a:off x="404812" y="1143001"/>
            <a:ext cx="8334376" cy="2286000"/>
          </a:xfrm>
          <a:prstGeom prst="rect">
            <a:avLst/>
          </a:prstGeom>
        </p:spPr>
        <p:txBody>
          <a:bodyPr wrap="square">
            <a:normAutofit fontScale="92500" lnSpcReduction="20000"/>
          </a:bodyPr>
          <a:lstStyle/>
          <a:p>
            <a:pPr algn="just">
              <a:defRPr/>
            </a:pPr>
            <a:r>
              <a:rPr lang="en-US" sz="2000" b="1" u="sng" dirty="0">
                <a:solidFill>
                  <a:srgbClr val="003B68"/>
                </a:solidFill>
                <a:effectLst>
                  <a:outerShdw blurRad="38100" dist="38100" dir="2700000" algn="tl">
                    <a:srgbClr val="000000">
                      <a:alpha val="43137"/>
                    </a:srgbClr>
                  </a:outerShdw>
                </a:effectLst>
              </a:rPr>
              <a:t>The </a:t>
            </a:r>
            <a:r>
              <a:rPr lang="en-US" sz="2000" b="1" u="sng" dirty="0" smtClean="0">
                <a:solidFill>
                  <a:srgbClr val="003B68"/>
                </a:solidFill>
                <a:effectLst>
                  <a:outerShdw blurRad="38100" dist="38100" dir="2700000" algn="tl">
                    <a:srgbClr val="000000">
                      <a:alpha val="43137"/>
                    </a:srgbClr>
                  </a:outerShdw>
                </a:effectLst>
              </a:rPr>
              <a:t>PKS Management</a:t>
            </a:r>
            <a:endParaRPr lang="en-US" sz="2000" b="1" u="sng" dirty="0">
              <a:solidFill>
                <a:srgbClr val="003B68"/>
              </a:solidFill>
              <a:effectLst>
                <a:outerShdw blurRad="38100" dist="38100" dir="2700000" algn="tl">
                  <a:srgbClr val="000000">
                    <a:alpha val="43137"/>
                  </a:srgbClr>
                </a:outerShdw>
              </a:effectLst>
            </a:endParaRPr>
          </a:p>
          <a:p>
            <a:pPr algn="just">
              <a:buFont typeface="Arial" pitchFamily="34" charset="0"/>
              <a:buChar char="•"/>
              <a:defRPr/>
            </a:pPr>
            <a:r>
              <a:rPr lang="en-US" sz="2000" b="1" i="1" dirty="0" smtClean="0"/>
              <a:t>PKS </a:t>
            </a:r>
            <a:r>
              <a:rPr lang="en-US" sz="2000" b="1" i="1" dirty="0"/>
              <a:t>FREIGHT &amp; LOGISTICS PVT LTD </a:t>
            </a:r>
            <a:r>
              <a:rPr lang="en-US" sz="2000" i="1" dirty="0" smtClean="0"/>
              <a:t>having expertise of 30 yrs has a </a:t>
            </a:r>
            <a:r>
              <a:rPr lang="en-US" sz="2000" i="1" dirty="0"/>
              <a:t>young management team </a:t>
            </a:r>
            <a:r>
              <a:rPr lang="en-US" sz="2000" i="1" dirty="0" smtClean="0"/>
              <a:t>which </a:t>
            </a:r>
            <a:r>
              <a:rPr lang="en-US" sz="2000" i="1" dirty="0"/>
              <a:t>is energetic and ever ready to take on any challenge in </a:t>
            </a:r>
            <a:r>
              <a:rPr lang="en-US" sz="2000" i="1" dirty="0" smtClean="0"/>
              <a:t>the field.</a:t>
            </a:r>
          </a:p>
          <a:p>
            <a:pPr algn="just">
              <a:buFont typeface="Arial" pitchFamily="34" charset="0"/>
              <a:buChar char="•"/>
              <a:defRPr/>
            </a:pPr>
            <a:r>
              <a:rPr lang="en-US" sz="2000" i="1" dirty="0" smtClean="0"/>
              <a:t>Backed </a:t>
            </a:r>
            <a:r>
              <a:rPr lang="en-US" sz="2000" i="1" dirty="0"/>
              <a:t>by a strong management, and an expert </a:t>
            </a:r>
            <a:r>
              <a:rPr lang="en-US" sz="2000" i="1" dirty="0" smtClean="0"/>
              <a:t>team of </a:t>
            </a:r>
            <a:r>
              <a:rPr lang="en-US" sz="2000" i="1" dirty="0"/>
              <a:t>motivated people, proprietary cargo and freight management software tools, state-of-the-art </a:t>
            </a:r>
            <a:r>
              <a:rPr lang="en-US" sz="2000" i="1" dirty="0" smtClean="0"/>
              <a:t>resources.</a:t>
            </a:r>
          </a:p>
          <a:p>
            <a:pPr algn="just">
              <a:buFont typeface="Arial" pitchFamily="34" charset="0"/>
              <a:buChar char="•"/>
              <a:defRPr/>
            </a:pPr>
            <a:r>
              <a:rPr lang="en-US" sz="2000" i="1" dirty="0" smtClean="0"/>
              <a:t>PKS </a:t>
            </a:r>
            <a:r>
              <a:rPr lang="en-US" sz="2000" i="1" dirty="0"/>
              <a:t>can provide you the most cost-effective and reliable cargo management services on-time, every </a:t>
            </a:r>
            <a:r>
              <a:rPr lang="en-US" sz="2000" i="1" dirty="0" smtClean="0"/>
              <a:t>time.</a:t>
            </a:r>
            <a:endParaRPr lang="en-US" sz="2000" i="1" dirty="0"/>
          </a:p>
        </p:txBody>
      </p:sp>
      <p:sp>
        <p:nvSpPr>
          <p:cNvPr id="2" name="Rectangle 1"/>
          <p:cNvSpPr/>
          <p:nvPr/>
        </p:nvSpPr>
        <p:spPr>
          <a:xfrm>
            <a:off x="404812" y="3429000"/>
            <a:ext cx="8615364" cy="2819400"/>
          </a:xfrm>
          <a:prstGeom prst="rect">
            <a:avLst/>
          </a:prstGeom>
        </p:spPr>
        <p:txBody>
          <a:bodyPr wrap="square">
            <a:normAutofit fontScale="85000" lnSpcReduction="10000"/>
          </a:bodyPr>
          <a:lstStyle/>
          <a:p>
            <a:pPr algn="just">
              <a:defRPr/>
            </a:pPr>
            <a:r>
              <a:rPr lang="en-US" b="1" u="sng" dirty="0" smtClean="0">
                <a:solidFill>
                  <a:srgbClr val="003B68"/>
                </a:solidFill>
                <a:effectLst>
                  <a:outerShdw blurRad="38100" dist="38100" dir="2700000" algn="tl">
                    <a:srgbClr val="000000">
                      <a:alpha val="43137"/>
                    </a:srgbClr>
                  </a:outerShdw>
                </a:effectLst>
              </a:rPr>
              <a:t>The  </a:t>
            </a:r>
            <a:r>
              <a:rPr lang="en-US" b="1" u="sng" dirty="0" err="1" smtClean="0">
                <a:solidFill>
                  <a:srgbClr val="003B68"/>
                </a:solidFill>
                <a:effectLst>
                  <a:outerShdw blurRad="38100" dist="38100" dir="2700000" algn="tl">
                    <a:srgbClr val="000000">
                      <a:alpha val="43137"/>
                    </a:srgbClr>
                  </a:outerShdw>
                </a:effectLst>
              </a:rPr>
              <a:t>pksVantage</a:t>
            </a:r>
            <a:endParaRPr lang="en-US" b="1" u="sng" dirty="0" smtClean="0">
              <a:solidFill>
                <a:srgbClr val="003B68"/>
              </a:solidFill>
              <a:effectLst>
                <a:outerShdw blurRad="38100" dist="38100" dir="2700000" algn="tl">
                  <a:srgbClr val="000000">
                    <a:alpha val="43137"/>
                  </a:srgbClr>
                </a:outerShdw>
              </a:effectLst>
            </a:endParaRPr>
          </a:p>
          <a:p>
            <a:pPr algn="just">
              <a:defRPr/>
            </a:pPr>
            <a:endParaRPr lang="en-US" b="1" u="sng" dirty="0"/>
          </a:p>
          <a:p>
            <a:pPr algn="just">
              <a:buFont typeface="Arial" pitchFamily="34" charset="0"/>
              <a:buChar char="•"/>
              <a:defRPr/>
            </a:pPr>
            <a:r>
              <a:rPr lang="en-US" b="1" i="1" dirty="0" smtClean="0"/>
              <a:t> AIR </a:t>
            </a:r>
            <a:r>
              <a:rPr lang="en-US" b="1" i="1" dirty="0"/>
              <a:t>– </a:t>
            </a:r>
            <a:r>
              <a:rPr lang="en-US" i="1" dirty="0"/>
              <a:t>With a quite competitive air freight and rapport with various airlines, we can offer excellent, product services through air</a:t>
            </a:r>
            <a:r>
              <a:rPr lang="en-US" i="1" dirty="0" smtClean="0"/>
              <a:t>.</a:t>
            </a:r>
            <a:endParaRPr lang="en-US" i="1" dirty="0"/>
          </a:p>
          <a:p>
            <a:pPr algn="just">
              <a:buFont typeface="Arial" pitchFamily="34" charset="0"/>
              <a:buChar char="•"/>
              <a:defRPr/>
            </a:pPr>
            <a:r>
              <a:rPr lang="en-US" b="1" i="1" dirty="0" smtClean="0"/>
              <a:t> Ocean </a:t>
            </a:r>
            <a:r>
              <a:rPr lang="en-US" b="1" i="1" dirty="0"/>
              <a:t>– </a:t>
            </a:r>
            <a:r>
              <a:rPr lang="en-US" i="1" dirty="0"/>
              <a:t>We provide smooth sailing of both LCL and FCL cargo with reworking advantage </a:t>
            </a:r>
            <a:r>
              <a:rPr lang="en-US" i="1" dirty="0" err="1"/>
              <a:t>aswell</a:t>
            </a:r>
            <a:r>
              <a:rPr lang="en-US" i="1" dirty="0"/>
              <a:t>  incase of port congestion. The larger parcels seems to have smooth sailings, that’s because most service providers focus a lot more on the full container loads , but we gave same privileged  service for loose cargo as </a:t>
            </a:r>
            <a:r>
              <a:rPr lang="en-US" i="1" dirty="0" smtClean="0"/>
              <a:t>well.</a:t>
            </a:r>
          </a:p>
          <a:p>
            <a:pPr algn="just">
              <a:buFont typeface="Arial" pitchFamily="34" charset="0"/>
              <a:buChar char="•"/>
              <a:defRPr/>
            </a:pPr>
            <a:endParaRPr lang="en-US" sz="2000" i="1" dirty="0"/>
          </a:p>
          <a:p>
            <a:pPr algn="just">
              <a:defRPr/>
            </a:pPr>
            <a:r>
              <a:rPr lang="en-US" sz="2000" i="1" dirty="0" smtClean="0"/>
              <a:t>We </a:t>
            </a:r>
            <a:r>
              <a:rPr lang="en-US" sz="2000" i="1" dirty="0"/>
              <a:t>undertake all sorts of exports / Import cargo for various commodities like Leather goods, Surgical Items , Fabrics , Readymade Garments, Made-Ups, Handicrafts, Carpets, Polyester Films, Books, Electronics Goods, All Textile Items , Machines or Machine parts , Home Furnishings , Auto Parts , Perishable Goods , </a:t>
            </a:r>
            <a:r>
              <a:rPr lang="en-US" sz="2000" i="1" dirty="0" err="1"/>
              <a:t>Haz</a:t>
            </a:r>
            <a:r>
              <a:rPr lang="en-US" sz="2000" i="1" dirty="0"/>
              <a:t>  Cargos , Projects &amp; many more .</a:t>
            </a:r>
            <a:endParaRPr lang="en-US" dirty="0"/>
          </a:p>
        </p:txBody>
      </p:sp>
    </p:spTree>
    <p:extLst>
      <p:ext uri="{BB962C8B-B14F-4D97-AF65-F5344CB8AC3E}">
        <p14:creationId xmlns="" xmlns:p14="http://schemas.microsoft.com/office/powerpoint/2010/main" val="883395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seil Consulting\Desktop\PKS\header border.pn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25" t="2" b="-2"/>
          <a:stretch/>
        </p:blipFill>
        <p:spPr bwMode="auto">
          <a:xfrm>
            <a:off x="-7620" y="838200"/>
            <a:ext cx="9159240" cy="15541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bseil Consulting\Desktop\PKS\footer.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10200" y="6248400"/>
            <a:ext cx="3609976" cy="45243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Abseil Consulting\Desktop\PKS\PKS watermark.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13748" y="1028700"/>
            <a:ext cx="5116504" cy="4800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068786" y="376535"/>
            <a:ext cx="7006428" cy="461665"/>
          </a:xfrm>
          <a:prstGeom prst="rect">
            <a:avLst/>
          </a:prstGeom>
        </p:spPr>
        <p:txBody>
          <a:bodyPr wrap="square">
            <a:spAutoFit/>
          </a:bodyPr>
          <a:lstStyle/>
          <a:p>
            <a:r>
              <a:rPr lang="en-US" sz="2400" b="1" u="sng" dirty="0" smtClean="0">
                <a:solidFill>
                  <a:srgbClr val="003B68"/>
                </a:solidFill>
                <a:effectLst>
                  <a:outerShdw blurRad="38100" dist="38100" dir="2700000" algn="tl">
                    <a:srgbClr val="000000">
                      <a:alpha val="43137"/>
                    </a:srgbClr>
                  </a:outerShdw>
                </a:effectLst>
              </a:rPr>
              <a:t>Our Value System</a:t>
            </a:r>
            <a:endParaRPr lang="en-US" sz="2400" dirty="0">
              <a:effectLst>
                <a:outerShdw blurRad="38100" dist="38100" dir="2700000" algn="tl">
                  <a:srgbClr val="000000">
                    <a:alpha val="43137"/>
                  </a:srgbClr>
                </a:outerShdw>
              </a:effectLst>
            </a:endParaRPr>
          </a:p>
        </p:txBody>
      </p:sp>
      <p:sp>
        <p:nvSpPr>
          <p:cNvPr id="6" name="Rectangle 5"/>
          <p:cNvSpPr/>
          <p:nvPr/>
        </p:nvSpPr>
        <p:spPr>
          <a:xfrm>
            <a:off x="404812" y="1143000"/>
            <a:ext cx="8334376" cy="5105399"/>
          </a:xfrm>
          <a:prstGeom prst="rect">
            <a:avLst/>
          </a:prstGeom>
        </p:spPr>
        <p:txBody>
          <a:bodyPr wrap="square">
            <a:normAutofit fontScale="77500" lnSpcReduction="20000"/>
          </a:bodyPr>
          <a:lstStyle/>
          <a:p>
            <a:pPr marL="342900" indent="-342900" algn="just">
              <a:lnSpc>
                <a:spcPct val="120000"/>
              </a:lnSpc>
              <a:buFont typeface="Arial" pitchFamily="34" charset="0"/>
              <a:buChar char="•"/>
            </a:pPr>
            <a:r>
              <a:rPr lang="en-US" sz="2000" b="1" dirty="0" smtClean="0"/>
              <a:t>INTEGRITY:</a:t>
            </a:r>
          </a:p>
          <a:p>
            <a:pPr algn="just">
              <a:lnSpc>
                <a:spcPct val="120000"/>
              </a:lnSpc>
            </a:pPr>
            <a:r>
              <a:rPr lang="en-US" sz="2000" b="1" dirty="0" smtClean="0"/>
              <a:t>	W</a:t>
            </a:r>
            <a:r>
              <a:rPr lang="en-US" sz="2000" dirty="0" smtClean="0"/>
              <a:t>e believe in Business Ethics ,Human Values, Highest standards of conduct and moral 	behavior . Not just our words , but our action also speaks and reflects the same action, 	as it’s an integral part of our day to day routine and operational base.</a:t>
            </a:r>
            <a:endParaRPr lang="en-US" sz="2000" b="1" dirty="0" smtClean="0"/>
          </a:p>
          <a:p>
            <a:pPr marL="342900" indent="-342900" algn="just">
              <a:lnSpc>
                <a:spcPct val="120000"/>
              </a:lnSpc>
              <a:buFont typeface="Arial" pitchFamily="34" charset="0"/>
              <a:buChar char="•"/>
            </a:pPr>
            <a:r>
              <a:rPr lang="en-US" sz="2000" b="1" dirty="0" smtClean="0"/>
              <a:t>TEAMWORK:</a:t>
            </a:r>
          </a:p>
          <a:p>
            <a:pPr algn="just">
              <a:lnSpc>
                <a:spcPct val="120000"/>
              </a:lnSpc>
            </a:pPr>
            <a:r>
              <a:rPr lang="en-US" sz="2000" dirty="0" smtClean="0"/>
              <a:t>	Unity is strength which can do miracles .We take joint responsibility through teamwork.</a:t>
            </a:r>
            <a:endParaRPr lang="en-US" sz="2000" b="1" dirty="0" smtClean="0"/>
          </a:p>
          <a:p>
            <a:pPr marL="342900" indent="-342900" algn="just">
              <a:lnSpc>
                <a:spcPct val="120000"/>
              </a:lnSpc>
              <a:buFont typeface="Arial" pitchFamily="34" charset="0"/>
              <a:buChar char="•"/>
            </a:pPr>
            <a:r>
              <a:rPr lang="en-US" sz="2000" b="1" dirty="0" smtClean="0"/>
              <a:t>EXCELLENCE</a:t>
            </a:r>
            <a:r>
              <a:rPr lang="en-US" sz="2000" dirty="0" smtClean="0"/>
              <a:t>:</a:t>
            </a:r>
          </a:p>
          <a:p>
            <a:pPr algn="just">
              <a:lnSpc>
                <a:spcPct val="120000"/>
              </a:lnSpc>
            </a:pPr>
            <a:r>
              <a:rPr lang="en-US" sz="2000" dirty="0" smtClean="0"/>
              <a:t>	Excellence is not a skill , its an attitude .</a:t>
            </a:r>
            <a:endParaRPr lang="en-US" sz="2000" b="1" dirty="0" smtClean="0"/>
          </a:p>
          <a:p>
            <a:pPr marL="342900" indent="-342900" algn="just">
              <a:lnSpc>
                <a:spcPct val="120000"/>
              </a:lnSpc>
              <a:buFont typeface="Arial" pitchFamily="34" charset="0"/>
              <a:buChar char="•"/>
            </a:pPr>
            <a:r>
              <a:rPr lang="en-US" sz="2000" b="1" dirty="0" smtClean="0"/>
              <a:t>RESULTS  &amp; FOCUSED APPROACH:</a:t>
            </a:r>
          </a:p>
          <a:p>
            <a:pPr algn="just">
              <a:lnSpc>
                <a:spcPct val="120000"/>
              </a:lnSpc>
            </a:pPr>
            <a:r>
              <a:rPr lang="en-US" sz="2000" dirty="0" smtClean="0"/>
              <a:t>	We believe in being effective rather than just being efficient.</a:t>
            </a:r>
          </a:p>
          <a:p>
            <a:pPr marL="342900" indent="-342900" algn="just">
              <a:lnSpc>
                <a:spcPct val="120000"/>
              </a:lnSpc>
              <a:buFont typeface="Arial" pitchFamily="34" charset="0"/>
              <a:buChar char="•"/>
            </a:pPr>
            <a:r>
              <a:rPr lang="en-US" sz="2000" b="1" dirty="0" smtClean="0"/>
              <a:t>CUSTOMER  &amp; SERVICE ORIENTED</a:t>
            </a:r>
            <a:r>
              <a:rPr lang="en-US" sz="2000" dirty="0" smtClean="0"/>
              <a:t>:</a:t>
            </a:r>
          </a:p>
          <a:p>
            <a:pPr algn="just">
              <a:lnSpc>
                <a:spcPct val="120000"/>
              </a:lnSpc>
            </a:pPr>
            <a:r>
              <a:rPr lang="en-US" sz="2000" dirty="0" smtClean="0"/>
              <a:t>	Pre and post sales service with customized solutions to the Client .Our customers are 	the reason for our existence and we therefore always Endeavour to delight them by 	meeting or  exceeding their expectations.</a:t>
            </a:r>
            <a:endParaRPr lang="en-US" sz="2000" b="1" dirty="0" smtClean="0"/>
          </a:p>
          <a:p>
            <a:pPr marL="342900" indent="-342900" algn="just">
              <a:lnSpc>
                <a:spcPct val="120000"/>
              </a:lnSpc>
              <a:buFont typeface="Arial" pitchFamily="34" charset="0"/>
              <a:buChar char="•"/>
            </a:pPr>
            <a:r>
              <a:rPr lang="en-US" sz="2000" b="1" dirty="0" smtClean="0"/>
              <a:t>LEADING BY EXAMPLE</a:t>
            </a:r>
            <a:r>
              <a:rPr lang="en-US" sz="2000" dirty="0" smtClean="0"/>
              <a:t>:</a:t>
            </a:r>
          </a:p>
          <a:p>
            <a:pPr algn="just">
              <a:lnSpc>
                <a:spcPct val="120000"/>
              </a:lnSpc>
            </a:pPr>
            <a:r>
              <a:rPr lang="en-US" sz="2000" dirty="0" smtClean="0"/>
              <a:t>	We lead by example and are role models for excellence . </a:t>
            </a:r>
            <a:endParaRPr lang="en-US" sz="2000" b="1" dirty="0" smtClean="0"/>
          </a:p>
          <a:p>
            <a:pPr marL="342900" indent="-342900" algn="just">
              <a:lnSpc>
                <a:spcPct val="120000"/>
              </a:lnSpc>
              <a:buFont typeface="Arial" pitchFamily="34" charset="0"/>
              <a:buChar char="•"/>
            </a:pPr>
            <a:r>
              <a:rPr lang="en-US" sz="2000" b="1" dirty="0" smtClean="0"/>
              <a:t>WE:</a:t>
            </a:r>
          </a:p>
          <a:p>
            <a:pPr algn="just">
              <a:lnSpc>
                <a:spcPct val="120000"/>
              </a:lnSpc>
            </a:pPr>
            <a:r>
              <a:rPr lang="en-US" sz="2000" dirty="0" smtClean="0"/>
              <a:t>	We foster diversity, value our people and their contributions, and treat them equitably, 	fairly and with dignity, care and respect.</a:t>
            </a:r>
            <a:endParaRPr lang="en-US" sz="2000" b="1" dirty="0" smtClean="0"/>
          </a:p>
        </p:txBody>
      </p:sp>
    </p:spTree>
    <p:extLst>
      <p:ext uri="{BB962C8B-B14F-4D97-AF65-F5344CB8AC3E}">
        <p14:creationId xmlns="" xmlns:p14="http://schemas.microsoft.com/office/powerpoint/2010/main" val="818717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seil Consulting\Desktop\PKS\header border.pn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25" t="2" b="-2"/>
          <a:stretch/>
        </p:blipFill>
        <p:spPr bwMode="auto">
          <a:xfrm>
            <a:off x="-7620" y="838200"/>
            <a:ext cx="9159240" cy="15541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bseil Consulting\Desktop\PKS\footer.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10200" y="6248400"/>
            <a:ext cx="3609976" cy="45243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Abseil Consulting\Desktop\PKS\PKS watermark.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13748" y="1028700"/>
            <a:ext cx="5116504" cy="4800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068786" y="376535"/>
            <a:ext cx="7006428" cy="461665"/>
          </a:xfrm>
          <a:prstGeom prst="rect">
            <a:avLst/>
          </a:prstGeom>
        </p:spPr>
        <p:txBody>
          <a:bodyPr wrap="square">
            <a:spAutoFit/>
          </a:bodyPr>
          <a:lstStyle/>
          <a:p>
            <a:r>
              <a:rPr lang="en-US" sz="2400" b="1" u="sng" dirty="0" smtClean="0">
                <a:solidFill>
                  <a:srgbClr val="003B68"/>
                </a:solidFill>
                <a:effectLst>
                  <a:outerShdw blurRad="38100" dist="38100" dir="2700000" algn="tl">
                    <a:srgbClr val="000000">
                      <a:alpha val="43137"/>
                    </a:srgbClr>
                  </a:outerShdw>
                </a:effectLst>
              </a:rPr>
              <a:t>The </a:t>
            </a:r>
            <a:r>
              <a:rPr lang="en-US" sz="2400" b="1" u="sng" dirty="0" err="1" smtClean="0">
                <a:solidFill>
                  <a:srgbClr val="003B68"/>
                </a:solidFill>
                <a:effectLst>
                  <a:outerShdw blurRad="38100" dist="38100" dir="2700000" algn="tl">
                    <a:srgbClr val="000000">
                      <a:alpha val="43137"/>
                    </a:srgbClr>
                  </a:outerShdw>
                </a:effectLst>
              </a:rPr>
              <a:t>PKSVantage</a:t>
            </a:r>
            <a:endParaRPr lang="en-US" sz="2400" dirty="0">
              <a:effectLst>
                <a:outerShdw blurRad="38100" dist="38100" dir="2700000" algn="tl">
                  <a:srgbClr val="000000">
                    <a:alpha val="43137"/>
                  </a:srgbClr>
                </a:outerShdw>
              </a:effectLst>
            </a:endParaRPr>
          </a:p>
        </p:txBody>
      </p:sp>
      <p:sp>
        <p:nvSpPr>
          <p:cNvPr id="6" name="Rectangle 5"/>
          <p:cNvSpPr/>
          <p:nvPr/>
        </p:nvSpPr>
        <p:spPr>
          <a:xfrm>
            <a:off x="404812" y="1143001"/>
            <a:ext cx="8334376" cy="5105400"/>
          </a:xfrm>
          <a:prstGeom prst="rect">
            <a:avLst/>
          </a:prstGeom>
        </p:spPr>
        <p:txBody>
          <a:bodyPr wrap="square" numCol="2">
            <a:normAutofit fontScale="92500"/>
          </a:bodyPr>
          <a:lstStyle/>
          <a:p>
            <a:pPr marL="514350" indent="-514350">
              <a:lnSpc>
                <a:spcPct val="200000"/>
              </a:lnSpc>
              <a:buFont typeface="Arial" pitchFamily="34" charset="0"/>
              <a:buChar char="•"/>
              <a:defRPr/>
            </a:pPr>
            <a:r>
              <a:rPr lang="en-US" sz="2000" b="1" i="1" dirty="0" smtClean="0"/>
              <a:t>Commitment </a:t>
            </a:r>
            <a:r>
              <a:rPr lang="en-US" sz="2000" b="1" i="1" dirty="0"/>
              <a:t>&amp; Trust</a:t>
            </a:r>
          </a:p>
          <a:p>
            <a:pPr marL="514350" indent="-514350">
              <a:lnSpc>
                <a:spcPct val="200000"/>
              </a:lnSpc>
              <a:buFont typeface="Arial" pitchFamily="34" charset="0"/>
              <a:buChar char="•"/>
              <a:defRPr/>
            </a:pPr>
            <a:r>
              <a:rPr lang="en-US" sz="2000" b="1" i="1" dirty="0"/>
              <a:t>Cost Effective</a:t>
            </a:r>
          </a:p>
          <a:p>
            <a:pPr marL="514350" indent="-514350">
              <a:lnSpc>
                <a:spcPct val="200000"/>
              </a:lnSpc>
              <a:buFont typeface="Arial" pitchFamily="34" charset="0"/>
              <a:buChar char="•"/>
              <a:defRPr/>
            </a:pPr>
            <a:r>
              <a:rPr lang="en-US" sz="2000" b="1" i="1" dirty="0"/>
              <a:t>Govt. Of India approved CHA  – </a:t>
            </a:r>
            <a:r>
              <a:rPr lang="en-US" sz="2000" b="1" i="1" dirty="0" smtClean="0"/>
              <a:t>License </a:t>
            </a:r>
            <a:r>
              <a:rPr lang="en-US" sz="2000" b="1" i="1" dirty="0"/>
              <a:t>No. R 57/ 98</a:t>
            </a:r>
          </a:p>
          <a:p>
            <a:pPr marL="514350" indent="-514350">
              <a:lnSpc>
                <a:spcPct val="200000"/>
              </a:lnSpc>
              <a:buFont typeface="Arial" pitchFamily="34" charset="0"/>
              <a:buChar char="•"/>
              <a:defRPr/>
            </a:pPr>
            <a:r>
              <a:rPr lang="en-US" sz="2000" b="1" i="1" dirty="0"/>
              <a:t>Multi locations presence</a:t>
            </a:r>
          </a:p>
          <a:p>
            <a:pPr marL="514350" indent="-514350">
              <a:lnSpc>
                <a:spcPct val="200000"/>
              </a:lnSpc>
              <a:buFont typeface="Arial" pitchFamily="34" charset="0"/>
              <a:buChar char="•"/>
              <a:defRPr/>
            </a:pPr>
            <a:r>
              <a:rPr lang="en-US" sz="2000" b="1" i="1" dirty="0"/>
              <a:t>Global operator with local knowledge</a:t>
            </a:r>
          </a:p>
          <a:p>
            <a:pPr marL="514350" indent="-514350">
              <a:lnSpc>
                <a:spcPct val="200000"/>
              </a:lnSpc>
              <a:buFont typeface="Arial" pitchFamily="34" charset="0"/>
              <a:buChar char="•"/>
              <a:defRPr/>
            </a:pPr>
            <a:r>
              <a:rPr lang="en-US" sz="2000" b="1" i="1" dirty="0"/>
              <a:t>Young &amp; energetic / dynamic team</a:t>
            </a:r>
          </a:p>
          <a:p>
            <a:pPr marL="514350" indent="-514350">
              <a:lnSpc>
                <a:spcPct val="200000"/>
              </a:lnSpc>
              <a:buFont typeface="Arial" pitchFamily="34" charset="0"/>
              <a:buChar char="•"/>
              <a:defRPr/>
            </a:pPr>
            <a:r>
              <a:rPr lang="en-US" sz="2000" b="1" i="1" dirty="0"/>
              <a:t>Customer focused work ethos</a:t>
            </a:r>
          </a:p>
          <a:p>
            <a:pPr marL="514350" indent="-514350">
              <a:lnSpc>
                <a:spcPct val="200000"/>
              </a:lnSpc>
              <a:buFont typeface="Arial" pitchFamily="34" charset="0"/>
              <a:buChar char="•"/>
              <a:defRPr/>
            </a:pPr>
            <a:r>
              <a:rPr lang="en-US" sz="2000" b="1" i="1" dirty="0"/>
              <a:t>Multiple product range</a:t>
            </a:r>
          </a:p>
          <a:p>
            <a:pPr marL="514350" indent="-514350">
              <a:lnSpc>
                <a:spcPct val="200000"/>
              </a:lnSpc>
              <a:buFont typeface="Arial" pitchFamily="34" charset="0"/>
              <a:buChar char="•"/>
              <a:defRPr/>
            </a:pPr>
            <a:r>
              <a:rPr lang="en-US" sz="2000" b="1" i="1" dirty="0"/>
              <a:t>Software Driven</a:t>
            </a:r>
          </a:p>
          <a:p>
            <a:pPr marL="514350" indent="-514350">
              <a:lnSpc>
                <a:spcPct val="200000"/>
              </a:lnSpc>
              <a:buFont typeface="Arial" pitchFamily="34" charset="0"/>
              <a:buChar char="•"/>
              <a:defRPr/>
            </a:pPr>
            <a:r>
              <a:rPr lang="en-US" sz="2000" b="1" i="1" dirty="0"/>
              <a:t>Track and Trace capability</a:t>
            </a:r>
          </a:p>
          <a:p>
            <a:pPr marL="514350" indent="-514350">
              <a:lnSpc>
                <a:spcPct val="200000"/>
              </a:lnSpc>
              <a:buFont typeface="Arial" pitchFamily="34" charset="0"/>
              <a:buChar char="•"/>
              <a:defRPr/>
            </a:pPr>
            <a:r>
              <a:rPr lang="en-US" sz="2000" b="1" i="1" dirty="0"/>
              <a:t>Time bound services</a:t>
            </a:r>
          </a:p>
          <a:p>
            <a:pPr marL="514350" indent="-514350">
              <a:lnSpc>
                <a:spcPct val="200000"/>
              </a:lnSpc>
              <a:buFont typeface="Arial" pitchFamily="34" charset="0"/>
              <a:buChar char="•"/>
              <a:defRPr/>
            </a:pPr>
            <a:r>
              <a:rPr lang="en-US" sz="2000" b="1" i="1" dirty="0"/>
              <a:t>Pre and Post sales service</a:t>
            </a:r>
          </a:p>
          <a:p>
            <a:pPr marL="514350" indent="-514350">
              <a:lnSpc>
                <a:spcPct val="200000"/>
              </a:lnSpc>
              <a:buFont typeface="Arial" pitchFamily="34" charset="0"/>
              <a:buChar char="•"/>
              <a:defRPr/>
            </a:pPr>
            <a:r>
              <a:rPr lang="en-US" sz="2000" b="1" i="1" dirty="0"/>
              <a:t>Customized solutions to the clients with dedicated </a:t>
            </a:r>
            <a:r>
              <a:rPr lang="en-US" sz="2000" b="1" i="1" dirty="0" smtClean="0"/>
              <a:t>attention</a:t>
            </a:r>
            <a:endParaRPr lang="en-US" sz="2000" b="1" i="1" dirty="0"/>
          </a:p>
        </p:txBody>
      </p:sp>
    </p:spTree>
    <p:extLst>
      <p:ext uri="{BB962C8B-B14F-4D97-AF65-F5344CB8AC3E}">
        <p14:creationId xmlns="" xmlns:p14="http://schemas.microsoft.com/office/powerpoint/2010/main" val="3631855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seil Consulting\Desktop\PKS\header border.pn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25" t="2" b="-2"/>
          <a:stretch/>
        </p:blipFill>
        <p:spPr bwMode="auto">
          <a:xfrm>
            <a:off x="-7620" y="838200"/>
            <a:ext cx="9159240" cy="15541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bseil Consulting\Desktop\PKS\footer.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10200" y="6248400"/>
            <a:ext cx="3609976" cy="45243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Abseil Consulting\Desktop\PKS\PKS watermark.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13748" y="1028700"/>
            <a:ext cx="5116504" cy="4800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068786" y="376535"/>
            <a:ext cx="7006428" cy="461665"/>
          </a:xfrm>
          <a:prstGeom prst="rect">
            <a:avLst/>
          </a:prstGeom>
        </p:spPr>
        <p:txBody>
          <a:bodyPr wrap="square">
            <a:spAutoFit/>
          </a:bodyPr>
          <a:lstStyle/>
          <a:p>
            <a:r>
              <a:rPr lang="en-US" sz="2400" b="1" u="sng" dirty="0" smtClean="0">
                <a:solidFill>
                  <a:srgbClr val="003B68"/>
                </a:solidFill>
                <a:effectLst>
                  <a:outerShdw blurRad="38100" dist="38100" dir="2700000" algn="tl">
                    <a:srgbClr val="000000">
                      <a:alpha val="43137"/>
                    </a:srgbClr>
                  </a:outerShdw>
                </a:effectLst>
              </a:rPr>
              <a:t>PKS Services</a:t>
            </a:r>
            <a:endParaRPr lang="en-US" sz="2400" dirty="0">
              <a:effectLst>
                <a:outerShdw blurRad="38100" dist="38100" dir="2700000" algn="tl">
                  <a:srgbClr val="000000">
                    <a:alpha val="43137"/>
                  </a:srgbClr>
                </a:outerShdw>
              </a:effectLst>
            </a:endParaRPr>
          </a:p>
        </p:txBody>
      </p:sp>
      <p:sp>
        <p:nvSpPr>
          <p:cNvPr id="6" name="Rectangle 5"/>
          <p:cNvSpPr/>
          <p:nvPr/>
        </p:nvSpPr>
        <p:spPr>
          <a:xfrm>
            <a:off x="404812" y="1143001"/>
            <a:ext cx="8334376" cy="5105399"/>
          </a:xfrm>
          <a:prstGeom prst="rect">
            <a:avLst/>
          </a:prstGeom>
        </p:spPr>
        <p:txBody>
          <a:bodyPr wrap="square" numCol="2">
            <a:noAutofit/>
          </a:bodyPr>
          <a:lstStyle/>
          <a:p>
            <a:pPr marL="514350" indent="-514350">
              <a:buFont typeface="Arial" pitchFamily="34" charset="0"/>
              <a:buChar char="•"/>
              <a:defRPr/>
            </a:pPr>
            <a:r>
              <a:rPr lang="en-US" sz="2150" b="1" i="1" dirty="0" smtClean="0"/>
              <a:t>Freight </a:t>
            </a:r>
            <a:r>
              <a:rPr lang="en-US" sz="2150" b="1" i="1" dirty="0"/>
              <a:t>Brokering / Negotiation</a:t>
            </a:r>
          </a:p>
          <a:p>
            <a:pPr marL="514350" indent="-514350">
              <a:buFont typeface="Arial" pitchFamily="34" charset="0"/>
              <a:buChar char="•"/>
              <a:defRPr/>
            </a:pPr>
            <a:r>
              <a:rPr lang="en-US" sz="2150" b="1" i="1" dirty="0"/>
              <a:t>Preparation of all necessary exports documentation</a:t>
            </a:r>
          </a:p>
          <a:p>
            <a:pPr marL="514350" indent="-514350">
              <a:buFont typeface="Arial" pitchFamily="34" charset="0"/>
              <a:buChar char="•"/>
              <a:defRPr/>
            </a:pPr>
            <a:r>
              <a:rPr lang="en-US" sz="2150" b="1" i="1" dirty="0"/>
              <a:t>Custom Clearance-Air/ Sea</a:t>
            </a:r>
          </a:p>
          <a:p>
            <a:pPr marL="514350" indent="-514350">
              <a:buFont typeface="Arial" pitchFamily="34" charset="0"/>
              <a:buChar char="•"/>
              <a:defRPr/>
            </a:pPr>
            <a:r>
              <a:rPr lang="en-US" sz="2150" b="1" i="1" dirty="0"/>
              <a:t>Consolidation for freight cost effectiveness</a:t>
            </a:r>
          </a:p>
          <a:p>
            <a:pPr marL="514350" indent="-514350">
              <a:buFont typeface="Arial" pitchFamily="34" charset="0"/>
              <a:buChar char="•"/>
              <a:defRPr/>
            </a:pPr>
            <a:r>
              <a:rPr lang="en-US" sz="2150" b="1" i="1" dirty="0"/>
              <a:t>Cargo Booking</a:t>
            </a:r>
          </a:p>
          <a:p>
            <a:pPr marL="514350" indent="-514350">
              <a:buFont typeface="Arial" pitchFamily="34" charset="0"/>
              <a:buChar char="•"/>
              <a:defRPr/>
            </a:pPr>
            <a:r>
              <a:rPr lang="en-US" sz="2150" b="1" i="1" dirty="0"/>
              <a:t>Air Freight (Direct and Consolidations)</a:t>
            </a:r>
          </a:p>
          <a:p>
            <a:pPr marL="514350" indent="-514350">
              <a:buFont typeface="Arial" pitchFamily="34" charset="0"/>
              <a:buChar char="•"/>
              <a:defRPr/>
            </a:pPr>
            <a:r>
              <a:rPr lang="en-US" sz="2150" b="1" i="1" dirty="0"/>
              <a:t>Ocean Shipments </a:t>
            </a:r>
            <a:r>
              <a:rPr lang="en-US" sz="2150" b="1" i="1" dirty="0" smtClean="0"/>
              <a:t>(Containerized </a:t>
            </a:r>
            <a:r>
              <a:rPr lang="en-US" sz="2150" b="1" i="1" dirty="0"/>
              <a:t>and LCL)</a:t>
            </a:r>
          </a:p>
          <a:p>
            <a:pPr marL="514350" indent="-514350">
              <a:buFont typeface="Arial" pitchFamily="34" charset="0"/>
              <a:buChar char="•"/>
              <a:defRPr/>
            </a:pPr>
            <a:r>
              <a:rPr lang="en-US" sz="2150" b="1" i="1" dirty="0"/>
              <a:t>Services-Distribution / Distribution / Door Delivery /Pickups</a:t>
            </a:r>
          </a:p>
          <a:p>
            <a:pPr marL="514350" indent="-514350">
              <a:buFont typeface="Arial" pitchFamily="34" charset="0"/>
              <a:buChar char="•"/>
              <a:defRPr/>
            </a:pPr>
            <a:r>
              <a:rPr lang="en-US" sz="2150" b="1" i="1" dirty="0"/>
              <a:t>Information Management</a:t>
            </a:r>
          </a:p>
          <a:p>
            <a:pPr marL="514350" indent="-514350">
              <a:buFont typeface="Arial" pitchFamily="34" charset="0"/>
              <a:buChar char="•"/>
              <a:defRPr/>
            </a:pPr>
            <a:r>
              <a:rPr lang="en-US" sz="2150" b="1" i="1" dirty="0"/>
              <a:t>Documentation (allied)</a:t>
            </a:r>
          </a:p>
          <a:p>
            <a:pPr marL="514350" indent="-514350">
              <a:buFont typeface="Arial" pitchFamily="34" charset="0"/>
              <a:buChar char="•"/>
              <a:defRPr/>
            </a:pPr>
            <a:r>
              <a:rPr lang="en-US" sz="2150" b="1" i="1" dirty="0"/>
              <a:t>Exim Consultancy</a:t>
            </a:r>
          </a:p>
          <a:p>
            <a:pPr marL="514350" indent="-514350">
              <a:buFont typeface="Arial" pitchFamily="34" charset="0"/>
              <a:buChar char="•"/>
              <a:defRPr/>
            </a:pPr>
            <a:r>
              <a:rPr lang="en-US" sz="2150" b="1" i="1" dirty="0"/>
              <a:t>Customer  Oriented Logistics Services</a:t>
            </a:r>
          </a:p>
          <a:p>
            <a:pPr marL="514350" indent="-514350">
              <a:buFont typeface="Arial" pitchFamily="34" charset="0"/>
              <a:buChar char="•"/>
              <a:defRPr/>
            </a:pPr>
            <a:r>
              <a:rPr lang="en-US" sz="2150" b="1" i="1" dirty="0"/>
              <a:t>Letter of Credit referrals</a:t>
            </a:r>
          </a:p>
          <a:p>
            <a:pPr marL="514350" indent="-514350">
              <a:buFont typeface="Arial" pitchFamily="34" charset="0"/>
              <a:buChar char="•"/>
              <a:defRPr/>
            </a:pPr>
            <a:r>
              <a:rPr lang="en-US" sz="2150" b="1" i="1" dirty="0"/>
              <a:t>P.O’s Tracking</a:t>
            </a:r>
          </a:p>
          <a:p>
            <a:pPr marL="514350" indent="-514350">
              <a:buFont typeface="Arial" pitchFamily="34" charset="0"/>
              <a:buChar char="•"/>
              <a:defRPr/>
            </a:pPr>
            <a:r>
              <a:rPr lang="en-US" sz="2150" b="1" i="1" dirty="0"/>
              <a:t>Warehousing</a:t>
            </a:r>
          </a:p>
          <a:p>
            <a:pPr marL="514350" indent="-514350">
              <a:buFont typeface="Arial" pitchFamily="34" charset="0"/>
              <a:buChar char="•"/>
              <a:defRPr/>
            </a:pPr>
            <a:r>
              <a:rPr lang="en-US" sz="2150" b="1" i="1" dirty="0"/>
              <a:t>International Relocation </a:t>
            </a:r>
          </a:p>
          <a:p>
            <a:pPr marL="514350" indent="-514350">
              <a:buFont typeface="Arial" pitchFamily="34" charset="0"/>
              <a:buChar char="•"/>
              <a:defRPr/>
            </a:pPr>
            <a:r>
              <a:rPr lang="en-US" sz="2150" b="1" i="1" dirty="0"/>
              <a:t>International Courier</a:t>
            </a:r>
          </a:p>
          <a:p>
            <a:pPr marL="514350" indent="-514350">
              <a:buFont typeface="Arial" pitchFamily="34" charset="0"/>
              <a:buChar char="•"/>
              <a:defRPr/>
            </a:pPr>
            <a:r>
              <a:rPr lang="en-US" sz="2150" b="1" i="1" dirty="0"/>
              <a:t>Packaging</a:t>
            </a:r>
          </a:p>
          <a:p>
            <a:pPr marL="514350" indent="-514350">
              <a:buFont typeface="Arial" pitchFamily="34" charset="0"/>
              <a:buChar char="•"/>
              <a:defRPr/>
            </a:pPr>
            <a:r>
              <a:rPr lang="en-US" sz="2150" b="1" i="1" dirty="0"/>
              <a:t>Marine </a:t>
            </a:r>
            <a:r>
              <a:rPr lang="en-US" sz="2150" b="1" i="1" dirty="0" smtClean="0"/>
              <a:t>Insurance</a:t>
            </a:r>
            <a:endParaRPr lang="en-US" sz="2150" b="1" i="1" dirty="0"/>
          </a:p>
        </p:txBody>
      </p:sp>
    </p:spTree>
    <p:extLst>
      <p:ext uri="{BB962C8B-B14F-4D97-AF65-F5344CB8AC3E}">
        <p14:creationId xmlns="" xmlns:p14="http://schemas.microsoft.com/office/powerpoint/2010/main" val="3007674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seil Consulting\Desktop\PKS\header border.pn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25" t="2" b="-2"/>
          <a:stretch/>
        </p:blipFill>
        <p:spPr bwMode="auto">
          <a:xfrm>
            <a:off x="-7620" y="838200"/>
            <a:ext cx="9159240" cy="15541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bseil Consulting\Desktop\PKS\footer.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10200" y="6248400"/>
            <a:ext cx="3609976" cy="45243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Abseil Consulting\Desktop\PKS\PKS watermark.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52600" y="914400"/>
            <a:ext cx="5116504" cy="4800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068786" y="376535"/>
            <a:ext cx="7006428" cy="461665"/>
          </a:xfrm>
          <a:prstGeom prst="rect">
            <a:avLst/>
          </a:prstGeom>
        </p:spPr>
        <p:txBody>
          <a:bodyPr wrap="square">
            <a:spAutoFit/>
          </a:bodyPr>
          <a:lstStyle/>
          <a:p>
            <a:r>
              <a:rPr lang="en-US" sz="2400" b="1" u="sng" dirty="0" smtClean="0">
                <a:solidFill>
                  <a:srgbClr val="003B68"/>
                </a:solidFill>
                <a:effectLst>
                  <a:outerShdw blurRad="38100" dist="38100" dir="2700000" algn="tl">
                    <a:srgbClr val="000000">
                      <a:alpha val="43137"/>
                    </a:srgbClr>
                  </a:outerShdw>
                </a:effectLst>
              </a:rPr>
              <a:t>The International Edge</a:t>
            </a:r>
            <a:endParaRPr lang="en-US" sz="2400" dirty="0">
              <a:effectLst>
                <a:outerShdw blurRad="38100" dist="38100" dir="2700000" algn="tl">
                  <a:srgbClr val="000000">
                    <a:alpha val="43137"/>
                  </a:srgbClr>
                </a:outerShdw>
              </a:effectLst>
            </a:endParaRPr>
          </a:p>
        </p:txBody>
      </p:sp>
      <p:sp>
        <p:nvSpPr>
          <p:cNvPr id="6" name="Rectangle 5"/>
          <p:cNvSpPr/>
          <p:nvPr/>
        </p:nvSpPr>
        <p:spPr>
          <a:xfrm>
            <a:off x="404812" y="1219200"/>
            <a:ext cx="8334376" cy="685800"/>
          </a:xfrm>
          <a:prstGeom prst="rect">
            <a:avLst/>
          </a:prstGeom>
        </p:spPr>
        <p:txBody>
          <a:bodyPr wrap="square" numCol="1">
            <a:normAutofit fontScale="92500"/>
          </a:bodyPr>
          <a:lstStyle/>
          <a:p>
            <a:r>
              <a:rPr lang="en-US" sz="2000" b="1" dirty="0" smtClean="0"/>
              <a:t>PKS is globally associated with freight forwarders  , WCA network members &amp; NVOCC to provide door to door and personalized services for any type of cargo.</a:t>
            </a:r>
          </a:p>
        </p:txBody>
      </p:sp>
      <p:sp>
        <p:nvSpPr>
          <p:cNvPr id="7" name="Rectangle 6"/>
          <p:cNvSpPr/>
          <p:nvPr/>
        </p:nvSpPr>
        <p:spPr>
          <a:xfrm>
            <a:off x="404812" y="2743200"/>
            <a:ext cx="8334376" cy="3505199"/>
          </a:xfrm>
          <a:prstGeom prst="rect">
            <a:avLst/>
          </a:prstGeom>
        </p:spPr>
        <p:txBody>
          <a:bodyPr wrap="square" numCol="2">
            <a:normAutofit/>
          </a:bodyPr>
          <a:lstStyle/>
          <a:p>
            <a:pPr marL="514350" indent="-514350">
              <a:buFont typeface="Arial" pitchFamily="34" charset="0"/>
              <a:buChar char="•"/>
              <a:defRPr/>
            </a:pPr>
            <a:endParaRPr lang="en-US" sz="2150" b="1" i="1" dirty="0"/>
          </a:p>
        </p:txBody>
      </p:sp>
      <p:pic>
        <p:nvPicPr>
          <p:cNvPr id="9" name="Picture 5" descr="C:\Documents and Settings\Administrator\My Documents\My Pictures\imagesSSSSSSSSSS.jpg"/>
          <p:cNvPicPr>
            <a:picLocks noGrp="1" noChangeAspect="1" noChangeArrowheads="1"/>
          </p:cNvPicPr>
          <p:nvPr>
            <p:ph idx="1"/>
          </p:nvPr>
        </p:nvPicPr>
        <p:blipFill>
          <a:blip r:embed="rId5"/>
          <a:srcRect/>
          <a:stretch>
            <a:fillRect/>
          </a:stretch>
        </p:blipFill>
        <p:spPr>
          <a:xfrm>
            <a:off x="609600" y="1905000"/>
            <a:ext cx="7696200" cy="3352800"/>
          </a:xfrm>
        </p:spPr>
      </p:pic>
    </p:spTree>
    <p:extLst>
      <p:ext uri="{BB962C8B-B14F-4D97-AF65-F5344CB8AC3E}">
        <p14:creationId xmlns="" xmlns:p14="http://schemas.microsoft.com/office/powerpoint/2010/main" val="493615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seil Consulting\Desktop\PKS\header border.pn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25" t="2" b="-2"/>
          <a:stretch/>
        </p:blipFill>
        <p:spPr bwMode="auto">
          <a:xfrm>
            <a:off x="-7620" y="838200"/>
            <a:ext cx="9159240" cy="15541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bseil Consulting\Desktop\PKS\footer.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10200" y="6248400"/>
            <a:ext cx="3609976" cy="45243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Abseil Consulting\Desktop\PKS\PKS watermark.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13748" y="1028700"/>
            <a:ext cx="5116504" cy="4800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068786" y="376535"/>
            <a:ext cx="7006428" cy="461665"/>
          </a:xfrm>
          <a:prstGeom prst="rect">
            <a:avLst/>
          </a:prstGeom>
        </p:spPr>
        <p:txBody>
          <a:bodyPr wrap="square">
            <a:spAutoFit/>
          </a:bodyPr>
          <a:lstStyle/>
          <a:p>
            <a:r>
              <a:rPr lang="en-US" sz="2400" b="1" u="sng" dirty="0" smtClean="0">
                <a:solidFill>
                  <a:srgbClr val="003B68"/>
                </a:solidFill>
                <a:effectLst>
                  <a:outerShdw blurRad="38100" dist="38100" dir="2700000" algn="tl">
                    <a:srgbClr val="000000">
                      <a:alpha val="43137"/>
                    </a:srgbClr>
                  </a:outerShdw>
                </a:effectLst>
              </a:rPr>
              <a:t>The Domestic Presence</a:t>
            </a:r>
            <a:endParaRPr lang="en-US" sz="2400" dirty="0">
              <a:effectLst>
                <a:outerShdw blurRad="38100" dist="38100" dir="2700000" algn="tl">
                  <a:srgbClr val="000000">
                    <a:alpha val="43137"/>
                  </a:srgbClr>
                </a:outerShdw>
              </a:effectLst>
            </a:endParaRPr>
          </a:p>
        </p:txBody>
      </p:sp>
      <p:sp>
        <p:nvSpPr>
          <p:cNvPr id="6" name="Rectangle 5"/>
          <p:cNvSpPr/>
          <p:nvPr/>
        </p:nvSpPr>
        <p:spPr>
          <a:xfrm>
            <a:off x="404812" y="1219200"/>
            <a:ext cx="8334376" cy="685800"/>
          </a:xfrm>
          <a:prstGeom prst="rect">
            <a:avLst/>
          </a:prstGeom>
        </p:spPr>
        <p:txBody>
          <a:bodyPr wrap="square" numCol="1">
            <a:normAutofit lnSpcReduction="10000"/>
          </a:bodyPr>
          <a:lstStyle/>
          <a:p>
            <a:r>
              <a:rPr lang="en-US" sz="2000" b="1" dirty="0" smtClean="0"/>
              <a:t>PKS is nationally present at all the major ports &amp; business hubs to cater to all your needs.</a:t>
            </a:r>
          </a:p>
        </p:txBody>
      </p:sp>
      <p:sp>
        <p:nvSpPr>
          <p:cNvPr id="7" name="Rectangle 6"/>
          <p:cNvSpPr/>
          <p:nvPr/>
        </p:nvSpPr>
        <p:spPr>
          <a:xfrm>
            <a:off x="404812" y="2743200"/>
            <a:ext cx="8334376" cy="3505199"/>
          </a:xfrm>
          <a:prstGeom prst="rect">
            <a:avLst/>
          </a:prstGeom>
        </p:spPr>
        <p:txBody>
          <a:bodyPr wrap="square" numCol="2">
            <a:normAutofit/>
          </a:bodyPr>
          <a:lstStyle/>
          <a:p>
            <a:pPr marL="514350" indent="-514350">
              <a:buFont typeface="Arial" pitchFamily="34" charset="0"/>
              <a:buChar char="•"/>
              <a:defRPr/>
            </a:pPr>
            <a:endParaRPr lang="en-US" sz="2150" b="1" i="1" dirty="0"/>
          </a:p>
        </p:txBody>
      </p:sp>
      <p:sp>
        <p:nvSpPr>
          <p:cNvPr id="2" name="Rectangle 1"/>
          <p:cNvSpPr/>
          <p:nvPr/>
        </p:nvSpPr>
        <p:spPr>
          <a:xfrm>
            <a:off x="404812" y="2133600"/>
            <a:ext cx="184731" cy="4247317"/>
          </a:xfrm>
          <a:prstGeom prst="rect">
            <a:avLst/>
          </a:prstGeom>
        </p:spPr>
        <p:txBody>
          <a:bodyPr wrap="non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pic>
        <p:nvPicPr>
          <p:cNvPr id="9" name="Content Placeholder 4"/>
          <p:cNvPicPr>
            <a:picLocks noGrp="1" noChangeAspect="1" noChangeArrowheads="1"/>
          </p:cNvPicPr>
          <p:nvPr>
            <p:ph idx="1"/>
          </p:nvPr>
        </p:nvPicPr>
        <p:blipFill>
          <a:blip r:embed="rId5" cstate="print"/>
          <a:stretch>
            <a:fillRect/>
          </a:stretch>
        </p:blipFill>
        <p:spPr>
          <a:xfrm>
            <a:off x="2438400" y="1600200"/>
            <a:ext cx="6096000" cy="4267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304800" y="1997838"/>
            <a:ext cx="2514600" cy="3970318"/>
          </a:xfrm>
          <a:prstGeom prst="rect">
            <a:avLst/>
          </a:prstGeom>
        </p:spPr>
        <p:txBody>
          <a:bodyPr wrap="square">
            <a:spAutoFit/>
          </a:bodyPr>
          <a:lstStyle/>
          <a:p>
            <a:pPr fontAlgn="auto">
              <a:spcBef>
                <a:spcPts val="0"/>
              </a:spcBef>
              <a:spcAft>
                <a:spcPts val="0"/>
              </a:spcAft>
              <a:defRPr/>
            </a:pPr>
            <a:r>
              <a:rPr lang="en-US" b="1" i="1" u="sng" dirty="0" smtClean="0">
                <a:solidFill>
                  <a:schemeClr val="tx1">
                    <a:lumMod val="75000"/>
                    <a:lumOff val="25000"/>
                  </a:schemeClr>
                </a:solidFill>
              </a:rPr>
              <a:t>All Major Ports and Hubs</a:t>
            </a:r>
          </a:p>
          <a:p>
            <a:pPr fontAlgn="auto">
              <a:spcBef>
                <a:spcPts val="0"/>
              </a:spcBef>
              <a:spcAft>
                <a:spcPts val="0"/>
              </a:spcAft>
              <a:defRPr/>
            </a:pPr>
            <a:r>
              <a:rPr lang="en-US" b="1" i="1" u="sng" dirty="0" smtClean="0">
                <a:solidFill>
                  <a:schemeClr val="tx1">
                    <a:lumMod val="75000"/>
                    <a:lumOff val="25000"/>
                  </a:schemeClr>
                </a:solidFill>
              </a:rPr>
              <a:t>In INDIA</a:t>
            </a:r>
          </a:p>
          <a:p>
            <a:pPr fontAlgn="auto">
              <a:spcBef>
                <a:spcPts val="0"/>
              </a:spcBef>
              <a:spcAft>
                <a:spcPts val="0"/>
              </a:spcAft>
              <a:defRPr/>
            </a:pPr>
            <a:endParaRPr lang="en-US" b="1" i="1" u="sng" dirty="0" smtClean="0">
              <a:solidFill>
                <a:schemeClr val="tx1">
                  <a:lumMod val="75000"/>
                  <a:lumOff val="25000"/>
                </a:schemeClr>
              </a:solidFill>
            </a:endParaRPr>
          </a:p>
          <a:p>
            <a:pPr fontAlgn="auto">
              <a:spcBef>
                <a:spcPts val="0"/>
              </a:spcBef>
              <a:spcAft>
                <a:spcPts val="0"/>
              </a:spcAft>
              <a:buFont typeface="Arial" pitchFamily="34" charset="0"/>
              <a:buChar char="•"/>
              <a:defRPr/>
            </a:pPr>
            <a:r>
              <a:rPr lang="en-US" b="1" i="1" u="sng" dirty="0" smtClean="0">
                <a:solidFill>
                  <a:schemeClr val="tx1">
                    <a:lumMod val="75000"/>
                    <a:lumOff val="25000"/>
                  </a:schemeClr>
                </a:solidFill>
              </a:rPr>
              <a:t>New Delhi</a:t>
            </a:r>
          </a:p>
          <a:p>
            <a:pPr fontAlgn="auto">
              <a:spcBef>
                <a:spcPts val="0"/>
              </a:spcBef>
              <a:spcAft>
                <a:spcPts val="0"/>
              </a:spcAft>
              <a:buFont typeface="Arial" pitchFamily="34" charset="0"/>
              <a:buChar char="•"/>
              <a:defRPr/>
            </a:pPr>
            <a:r>
              <a:rPr lang="en-US" b="1" i="1" dirty="0" smtClean="0">
                <a:solidFill>
                  <a:schemeClr val="tx1">
                    <a:lumMod val="75000"/>
                    <a:lumOff val="25000"/>
                  </a:schemeClr>
                </a:solidFill>
              </a:rPr>
              <a:t> </a:t>
            </a:r>
            <a:r>
              <a:rPr lang="en-US" b="1" i="1" u="sng" dirty="0" smtClean="0">
                <a:solidFill>
                  <a:schemeClr val="tx1">
                    <a:lumMod val="75000"/>
                    <a:lumOff val="25000"/>
                  </a:schemeClr>
                </a:solidFill>
              </a:rPr>
              <a:t>Mumbai</a:t>
            </a:r>
          </a:p>
          <a:p>
            <a:pPr fontAlgn="auto">
              <a:spcBef>
                <a:spcPts val="0"/>
              </a:spcBef>
              <a:spcAft>
                <a:spcPts val="0"/>
              </a:spcAft>
              <a:buFont typeface="Arial" pitchFamily="34" charset="0"/>
              <a:buChar char="•"/>
              <a:defRPr/>
            </a:pPr>
            <a:r>
              <a:rPr lang="en-US" b="1" i="1" dirty="0" smtClean="0">
                <a:solidFill>
                  <a:schemeClr val="tx1">
                    <a:lumMod val="75000"/>
                    <a:lumOff val="25000"/>
                  </a:schemeClr>
                </a:solidFill>
              </a:rPr>
              <a:t> </a:t>
            </a:r>
            <a:r>
              <a:rPr lang="en-US" b="1" i="1" u="sng" dirty="0" smtClean="0">
                <a:solidFill>
                  <a:schemeClr val="tx1">
                    <a:lumMod val="75000"/>
                    <a:lumOff val="25000"/>
                  </a:schemeClr>
                </a:solidFill>
              </a:rPr>
              <a:t>Chennai</a:t>
            </a:r>
          </a:p>
          <a:p>
            <a:pPr fontAlgn="auto">
              <a:spcBef>
                <a:spcPts val="0"/>
              </a:spcBef>
              <a:spcAft>
                <a:spcPts val="0"/>
              </a:spcAft>
              <a:buFont typeface="Arial" pitchFamily="34" charset="0"/>
              <a:buChar char="•"/>
              <a:defRPr/>
            </a:pPr>
            <a:r>
              <a:rPr lang="en-US" b="1" i="1" dirty="0" smtClean="0">
                <a:solidFill>
                  <a:schemeClr val="tx1">
                    <a:lumMod val="75000"/>
                    <a:lumOff val="25000"/>
                  </a:schemeClr>
                </a:solidFill>
              </a:rPr>
              <a:t> </a:t>
            </a:r>
            <a:r>
              <a:rPr lang="en-US" b="1" i="1" u="sng" dirty="0" err="1" smtClean="0">
                <a:solidFill>
                  <a:schemeClr val="tx1">
                    <a:lumMod val="75000"/>
                    <a:lumOff val="25000"/>
                  </a:schemeClr>
                </a:solidFill>
              </a:rPr>
              <a:t>Gurgaon</a:t>
            </a:r>
            <a:endParaRPr lang="en-US" b="1" i="1" u="sng" dirty="0" smtClean="0">
              <a:solidFill>
                <a:schemeClr val="tx1">
                  <a:lumMod val="75000"/>
                  <a:lumOff val="25000"/>
                </a:schemeClr>
              </a:solidFill>
            </a:endParaRPr>
          </a:p>
          <a:p>
            <a:pPr fontAlgn="auto">
              <a:spcBef>
                <a:spcPts val="0"/>
              </a:spcBef>
              <a:spcAft>
                <a:spcPts val="0"/>
              </a:spcAft>
              <a:buFont typeface="Arial" pitchFamily="34" charset="0"/>
              <a:buChar char="•"/>
              <a:defRPr/>
            </a:pPr>
            <a:r>
              <a:rPr lang="en-US" b="1" i="1" u="sng" dirty="0" smtClean="0">
                <a:solidFill>
                  <a:schemeClr val="tx1">
                    <a:lumMod val="75000"/>
                    <a:lumOff val="25000"/>
                  </a:schemeClr>
                </a:solidFill>
              </a:rPr>
              <a:t> Calcutta</a:t>
            </a:r>
          </a:p>
          <a:p>
            <a:pPr fontAlgn="auto">
              <a:spcBef>
                <a:spcPts val="0"/>
              </a:spcBef>
              <a:spcAft>
                <a:spcPts val="0"/>
              </a:spcAft>
              <a:buFont typeface="Arial" pitchFamily="34" charset="0"/>
              <a:buChar char="•"/>
              <a:defRPr/>
            </a:pPr>
            <a:r>
              <a:rPr lang="en-US" b="1" i="1" u="sng" dirty="0" smtClean="0">
                <a:solidFill>
                  <a:schemeClr val="tx1">
                    <a:lumMod val="75000"/>
                    <a:lumOff val="25000"/>
                  </a:schemeClr>
                </a:solidFill>
              </a:rPr>
              <a:t>Cochin</a:t>
            </a:r>
          </a:p>
          <a:p>
            <a:pPr fontAlgn="auto">
              <a:spcBef>
                <a:spcPts val="0"/>
              </a:spcBef>
              <a:spcAft>
                <a:spcPts val="0"/>
              </a:spcAft>
              <a:buFont typeface="Arial" pitchFamily="34" charset="0"/>
              <a:buChar char="•"/>
              <a:defRPr/>
            </a:pPr>
            <a:r>
              <a:rPr lang="en-US" b="1" i="1" u="sng" dirty="0" err="1" smtClean="0">
                <a:solidFill>
                  <a:schemeClr val="tx1">
                    <a:lumMod val="75000"/>
                    <a:lumOff val="25000"/>
                  </a:schemeClr>
                </a:solidFill>
              </a:rPr>
              <a:t>Mundra</a:t>
            </a:r>
            <a:endParaRPr lang="en-US" b="1" i="1" u="sng" dirty="0" smtClean="0">
              <a:solidFill>
                <a:schemeClr val="tx1">
                  <a:lumMod val="75000"/>
                  <a:lumOff val="25000"/>
                </a:schemeClr>
              </a:solidFill>
            </a:endParaRPr>
          </a:p>
          <a:p>
            <a:pPr fontAlgn="auto">
              <a:spcBef>
                <a:spcPts val="0"/>
              </a:spcBef>
              <a:spcAft>
                <a:spcPts val="0"/>
              </a:spcAft>
              <a:buFont typeface="Arial" pitchFamily="34" charset="0"/>
              <a:buChar char="•"/>
              <a:defRPr/>
            </a:pPr>
            <a:r>
              <a:rPr lang="en-US" b="1" i="1" u="sng" dirty="0" err="1" smtClean="0">
                <a:solidFill>
                  <a:schemeClr val="tx1">
                    <a:lumMod val="75000"/>
                    <a:lumOff val="25000"/>
                  </a:schemeClr>
                </a:solidFill>
              </a:rPr>
              <a:t>Kandla</a:t>
            </a:r>
            <a:r>
              <a:rPr lang="en-US" b="1" i="1" u="sng" dirty="0" smtClean="0">
                <a:solidFill>
                  <a:schemeClr val="tx1">
                    <a:lumMod val="75000"/>
                    <a:lumOff val="25000"/>
                  </a:schemeClr>
                </a:solidFill>
              </a:rPr>
              <a:t> </a:t>
            </a:r>
          </a:p>
          <a:p>
            <a:pPr fontAlgn="auto">
              <a:spcBef>
                <a:spcPts val="0"/>
              </a:spcBef>
              <a:spcAft>
                <a:spcPts val="0"/>
              </a:spcAft>
              <a:defRPr/>
            </a:pPr>
            <a:r>
              <a:rPr lang="en-US" b="1" i="1" u="sng" dirty="0" smtClean="0">
                <a:solidFill>
                  <a:schemeClr val="tx1">
                    <a:lumMod val="75000"/>
                    <a:lumOff val="25000"/>
                  </a:schemeClr>
                </a:solidFill>
              </a:rPr>
              <a:t>And many more</a:t>
            </a:r>
          </a:p>
          <a:p>
            <a:pPr fontAlgn="auto">
              <a:spcBef>
                <a:spcPts val="0"/>
              </a:spcBef>
              <a:spcAft>
                <a:spcPts val="0"/>
              </a:spcAft>
              <a:buFont typeface="Arial" pitchFamily="34" charset="0"/>
              <a:buChar char="•"/>
              <a:defRPr/>
            </a:pPr>
            <a:endParaRPr lang="en-US" b="1" i="1" u="sng" dirty="0">
              <a:solidFill>
                <a:schemeClr val="tx1">
                  <a:lumMod val="75000"/>
                  <a:lumOff val="25000"/>
                </a:schemeClr>
              </a:solidFill>
            </a:endParaRPr>
          </a:p>
        </p:txBody>
      </p:sp>
      <p:sp>
        <p:nvSpPr>
          <p:cNvPr id="11" name="TextBox 10"/>
          <p:cNvSpPr txBox="1"/>
          <p:nvPr/>
        </p:nvSpPr>
        <p:spPr>
          <a:xfrm>
            <a:off x="4953000" y="2895600"/>
            <a:ext cx="1327731" cy="369332"/>
          </a:xfrm>
          <a:prstGeom prst="rect">
            <a:avLst/>
          </a:prstGeom>
          <a:noFill/>
        </p:spPr>
        <p:txBody>
          <a:bodyPr wrap="square" rtlCol="0">
            <a:spAutoFit/>
          </a:bodyPr>
          <a:lstStyle/>
          <a:p>
            <a:r>
              <a:rPr lang="en-US" b="1" dirty="0" smtClean="0"/>
              <a:t>New Delhi</a:t>
            </a:r>
            <a:endParaRPr lang="en-US" b="1" dirty="0"/>
          </a:p>
        </p:txBody>
      </p:sp>
      <p:sp>
        <p:nvSpPr>
          <p:cNvPr id="12" name="TextBox 11"/>
          <p:cNvSpPr txBox="1"/>
          <p:nvPr/>
        </p:nvSpPr>
        <p:spPr>
          <a:xfrm>
            <a:off x="5105400" y="4495800"/>
            <a:ext cx="1752600" cy="369332"/>
          </a:xfrm>
          <a:prstGeom prst="rect">
            <a:avLst/>
          </a:prstGeom>
          <a:noFill/>
        </p:spPr>
        <p:txBody>
          <a:bodyPr wrap="square" rtlCol="0">
            <a:spAutoFit/>
          </a:bodyPr>
          <a:lstStyle/>
          <a:p>
            <a:r>
              <a:rPr lang="en-US" b="1" dirty="0" smtClean="0"/>
              <a:t>Chennai</a:t>
            </a:r>
            <a:endParaRPr lang="en-US" b="1" dirty="0"/>
          </a:p>
        </p:txBody>
      </p:sp>
      <p:sp>
        <p:nvSpPr>
          <p:cNvPr id="13" name="TextBox 12"/>
          <p:cNvSpPr txBox="1"/>
          <p:nvPr/>
        </p:nvSpPr>
        <p:spPr>
          <a:xfrm>
            <a:off x="3581400" y="4038600"/>
            <a:ext cx="1219200" cy="381000"/>
          </a:xfrm>
          <a:prstGeom prst="rect">
            <a:avLst/>
          </a:prstGeom>
          <a:noFill/>
        </p:spPr>
        <p:txBody>
          <a:bodyPr wrap="square" rtlCol="0">
            <a:spAutoFit/>
          </a:bodyPr>
          <a:lstStyle/>
          <a:p>
            <a:r>
              <a:rPr lang="en-US" b="1" dirty="0" smtClean="0"/>
              <a:t>Mumbai</a:t>
            </a:r>
            <a:endParaRPr lang="en-US" b="1" dirty="0"/>
          </a:p>
        </p:txBody>
      </p:sp>
      <p:sp>
        <p:nvSpPr>
          <p:cNvPr id="14" name="TextBox 13"/>
          <p:cNvSpPr txBox="1"/>
          <p:nvPr/>
        </p:nvSpPr>
        <p:spPr>
          <a:xfrm>
            <a:off x="6553200" y="3505200"/>
            <a:ext cx="1143000" cy="369332"/>
          </a:xfrm>
          <a:prstGeom prst="rect">
            <a:avLst/>
          </a:prstGeom>
          <a:noFill/>
        </p:spPr>
        <p:txBody>
          <a:bodyPr wrap="square" rtlCol="0">
            <a:spAutoFit/>
          </a:bodyPr>
          <a:lstStyle/>
          <a:p>
            <a:r>
              <a:rPr lang="en-US" b="1" dirty="0" smtClean="0"/>
              <a:t>Calcutta</a:t>
            </a:r>
            <a:endParaRPr lang="en-US" b="1" dirty="0"/>
          </a:p>
        </p:txBody>
      </p:sp>
    </p:spTree>
    <p:extLst>
      <p:ext uri="{BB962C8B-B14F-4D97-AF65-F5344CB8AC3E}">
        <p14:creationId xmlns="" xmlns:p14="http://schemas.microsoft.com/office/powerpoint/2010/main" val="997670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seil Consulting\Desktop\PKS\header border.pn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25" t="2" b="-2"/>
          <a:stretch/>
        </p:blipFill>
        <p:spPr bwMode="auto">
          <a:xfrm>
            <a:off x="-7620" y="838200"/>
            <a:ext cx="9159240" cy="15541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bseil Consulting\Desktop\PKS\footer.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10200" y="6248400"/>
            <a:ext cx="3609976" cy="45243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Abseil Consulting\Desktop\PKS\PKS watermark.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13748" y="1028700"/>
            <a:ext cx="5116504" cy="4800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068786" y="376535"/>
            <a:ext cx="7006428" cy="461665"/>
          </a:xfrm>
          <a:prstGeom prst="rect">
            <a:avLst/>
          </a:prstGeom>
        </p:spPr>
        <p:txBody>
          <a:bodyPr wrap="square">
            <a:spAutoFit/>
          </a:bodyPr>
          <a:lstStyle/>
          <a:p>
            <a:r>
              <a:rPr lang="en-US" sz="2400" b="1" u="sng" dirty="0" smtClean="0">
                <a:solidFill>
                  <a:srgbClr val="003B68"/>
                </a:solidFill>
                <a:effectLst>
                  <a:outerShdw blurRad="38100" dist="38100" dir="2700000" algn="tl">
                    <a:srgbClr val="000000">
                      <a:alpha val="43137"/>
                    </a:srgbClr>
                  </a:outerShdw>
                </a:effectLst>
              </a:rPr>
              <a:t>The India Offices</a:t>
            </a:r>
            <a:endParaRPr lang="en-US" sz="2400" dirty="0">
              <a:effectLst>
                <a:outerShdw blurRad="38100" dist="38100" dir="2700000" algn="tl">
                  <a:srgbClr val="000000">
                    <a:alpha val="43137"/>
                  </a:srgbClr>
                </a:outerShdw>
              </a:effectLst>
            </a:endParaRPr>
          </a:p>
        </p:txBody>
      </p:sp>
      <p:sp>
        <p:nvSpPr>
          <p:cNvPr id="7" name="Rectangle 6"/>
          <p:cNvSpPr/>
          <p:nvPr/>
        </p:nvSpPr>
        <p:spPr>
          <a:xfrm>
            <a:off x="404812" y="1752601"/>
            <a:ext cx="4167188" cy="4495799"/>
          </a:xfrm>
          <a:prstGeom prst="rect">
            <a:avLst/>
          </a:prstGeom>
        </p:spPr>
        <p:txBody>
          <a:bodyPr wrap="square" numCol="1">
            <a:normAutofit/>
          </a:bodyPr>
          <a:lstStyle/>
          <a:p>
            <a:pPr>
              <a:defRPr/>
            </a:pPr>
            <a:r>
              <a:rPr lang="en-US" sz="3200" b="1" u="sng" dirty="0" smtClean="0"/>
              <a:t>Regd. </a:t>
            </a:r>
            <a:r>
              <a:rPr lang="en-US" sz="3200" b="1" u="sng" dirty="0"/>
              <a:t>Office:</a:t>
            </a:r>
          </a:p>
          <a:p>
            <a:pPr>
              <a:defRPr/>
            </a:pPr>
            <a:r>
              <a:rPr lang="en-US" sz="2000" b="1" dirty="0" smtClean="0"/>
              <a:t>1011 </a:t>
            </a:r>
            <a:r>
              <a:rPr lang="en-US" sz="2000" b="1" dirty="0"/>
              <a:t>C , Ward No- 7 , </a:t>
            </a:r>
            <a:r>
              <a:rPr lang="en-US" sz="2000" b="1" dirty="0" err="1"/>
              <a:t>Mehrauli</a:t>
            </a:r>
            <a:endParaRPr lang="en-US" sz="2000" b="1" dirty="0"/>
          </a:p>
          <a:p>
            <a:pPr>
              <a:defRPr/>
            </a:pPr>
            <a:r>
              <a:rPr lang="en-US" sz="2000" b="1" dirty="0" smtClean="0"/>
              <a:t>New </a:t>
            </a:r>
            <a:r>
              <a:rPr lang="en-US" sz="2000" b="1" dirty="0"/>
              <a:t>Delhi-110030</a:t>
            </a:r>
          </a:p>
          <a:p>
            <a:pPr>
              <a:defRPr/>
            </a:pPr>
            <a:r>
              <a:rPr lang="en-US" sz="2000" b="1" dirty="0" smtClean="0"/>
              <a:t>Tel-91 </a:t>
            </a:r>
            <a:r>
              <a:rPr lang="en-US" sz="2000" b="1" dirty="0"/>
              <a:t>11 41802032</a:t>
            </a:r>
          </a:p>
          <a:p>
            <a:pPr>
              <a:defRPr/>
            </a:pPr>
            <a:r>
              <a:rPr lang="en-US" sz="2000" b="1" dirty="0" smtClean="0"/>
              <a:t>E-mail</a:t>
            </a:r>
            <a:r>
              <a:rPr lang="en-US" sz="2000" b="1" dirty="0"/>
              <a:t>: </a:t>
            </a:r>
            <a:r>
              <a:rPr lang="en-US" sz="2000" b="1" dirty="0" smtClean="0"/>
              <a:t>vivek.singh@pkscha.com</a:t>
            </a:r>
            <a:endParaRPr lang="en-US" sz="2000" b="1" dirty="0"/>
          </a:p>
          <a:p>
            <a:pPr>
              <a:defRPr/>
            </a:pPr>
            <a:endParaRPr lang="en-US" sz="2000" b="1" dirty="0"/>
          </a:p>
          <a:p>
            <a:pPr marL="342900" indent="-342900">
              <a:buFont typeface="Arial" pitchFamily="34" charset="0"/>
              <a:buChar char="•"/>
              <a:defRPr/>
            </a:pPr>
            <a:r>
              <a:rPr lang="en-US" sz="2000" b="1" u="sng" dirty="0"/>
              <a:t>CORPORATE OFFICE:</a:t>
            </a:r>
          </a:p>
          <a:p>
            <a:pPr>
              <a:defRPr/>
            </a:pPr>
            <a:r>
              <a:rPr lang="en-US" sz="2000" b="1" dirty="0" smtClean="0"/>
              <a:t>108 </a:t>
            </a:r>
            <a:r>
              <a:rPr lang="en-US" sz="2000" b="1" dirty="0"/>
              <a:t>, 1</a:t>
            </a:r>
            <a:r>
              <a:rPr lang="en-US" sz="2000" b="1" baseline="30000" dirty="0"/>
              <a:t>st</a:t>
            </a:r>
            <a:r>
              <a:rPr lang="en-US" sz="2000" b="1" dirty="0"/>
              <a:t> floor ,  55 </a:t>
            </a:r>
            <a:r>
              <a:rPr lang="en-US" sz="2000" b="1" dirty="0" err="1"/>
              <a:t>Madhuban</a:t>
            </a:r>
            <a:r>
              <a:rPr lang="en-US" sz="2000" b="1" dirty="0"/>
              <a:t> </a:t>
            </a:r>
            <a:r>
              <a:rPr lang="en-US" sz="2000" b="1" dirty="0" smtClean="0"/>
              <a:t>Building, Nehru </a:t>
            </a:r>
            <a:r>
              <a:rPr lang="en-US" sz="2000" b="1" dirty="0"/>
              <a:t>Place , New Delhi - 110019</a:t>
            </a:r>
          </a:p>
          <a:p>
            <a:pPr>
              <a:defRPr/>
            </a:pPr>
            <a:r>
              <a:rPr lang="en-US" sz="2000" b="1" dirty="0" smtClean="0"/>
              <a:t>Tel-  </a:t>
            </a:r>
            <a:r>
              <a:rPr lang="en-US" sz="2000" b="1" dirty="0"/>
              <a:t>91 11 - 26444617</a:t>
            </a:r>
          </a:p>
          <a:p>
            <a:pPr>
              <a:defRPr/>
            </a:pPr>
            <a:r>
              <a:rPr lang="en-US" sz="2000" b="1" dirty="0" smtClean="0"/>
              <a:t>E-mail </a:t>
            </a:r>
            <a:r>
              <a:rPr lang="en-US" sz="2000" b="1" dirty="0"/>
              <a:t>: </a:t>
            </a:r>
            <a:r>
              <a:rPr lang="en-US" sz="2000" b="1" dirty="0" smtClean="0"/>
              <a:t>vivek.singh@pkscha.com</a:t>
            </a:r>
            <a:endParaRPr lang="en-US" sz="2000" b="1" dirty="0"/>
          </a:p>
        </p:txBody>
      </p:sp>
      <p:sp>
        <p:nvSpPr>
          <p:cNvPr id="2" name="Rectangle 1"/>
          <p:cNvSpPr/>
          <p:nvPr/>
        </p:nvSpPr>
        <p:spPr>
          <a:xfrm>
            <a:off x="404812" y="1230868"/>
            <a:ext cx="1951240" cy="369332"/>
          </a:xfrm>
          <a:prstGeom prst="rect">
            <a:avLst/>
          </a:prstGeom>
        </p:spPr>
        <p:txBody>
          <a:bodyPr wrap="none">
            <a:spAutoFit/>
          </a:bodyPr>
          <a:lstStyle/>
          <a:p>
            <a:r>
              <a:rPr lang="en-US" b="1" dirty="0" smtClean="0"/>
              <a:t>We are present at:</a:t>
            </a:r>
            <a:endParaRPr lang="en-US" dirty="0" smtClean="0"/>
          </a:p>
        </p:txBody>
      </p:sp>
      <p:sp>
        <p:nvSpPr>
          <p:cNvPr id="3" name="Rectangle 2"/>
          <p:cNvSpPr/>
          <p:nvPr/>
        </p:nvSpPr>
        <p:spPr>
          <a:xfrm>
            <a:off x="4405745" y="2286000"/>
            <a:ext cx="4572000" cy="3477875"/>
          </a:xfrm>
          <a:prstGeom prst="rect">
            <a:avLst/>
          </a:prstGeom>
        </p:spPr>
        <p:txBody>
          <a:bodyPr>
            <a:spAutoFit/>
          </a:bodyPr>
          <a:lstStyle/>
          <a:p>
            <a:pPr marL="342900" indent="-342900">
              <a:buFont typeface="Arial" pitchFamily="34" charset="0"/>
              <a:buChar char="•"/>
              <a:defRPr/>
            </a:pPr>
            <a:r>
              <a:rPr lang="en-US" sz="2200" b="1" u="sng" dirty="0"/>
              <a:t>MUMBAI :</a:t>
            </a:r>
          </a:p>
          <a:p>
            <a:pPr>
              <a:defRPr/>
            </a:pPr>
            <a:r>
              <a:rPr lang="en-US" sz="2200" b="1" dirty="0"/>
              <a:t>A- 30 , Nand </a:t>
            </a:r>
            <a:r>
              <a:rPr lang="en-US" sz="2200" b="1" dirty="0" err="1"/>
              <a:t>Dham</a:t>
            </a:r>
            <a:r>
              <a:rPr lang="en-US" sz="2200" b="1" dirty="0"/>
              <a:t> Industrial </a:t>
            </a:r>
            <a:r>
              <a:rPr lang="en-US" sz="2200" b="1" dirty="0" smtClean="0"/>
              <a:t>Estate, </a:t>
            </a:r>
            <a:endParaRPr lang="en-US" sz="2200" b="1" dirty="0"/>
          </a:p>
          <a:p>
            <a:pPr>
              <a:defRPr/>
            </a:pPr>
            <a:r>
              <a:rPr lang="en-US" sz="2200" b="1" dirty="0" err="1"/>
              <a:t>Marol</a:t>
            </a:r>
            <a:r>
              <a:rPr lang="en-US" sz="2200" b="1" dirty="0"/>
              <a:t> </a:t>
            </a:r>
            <a:r>
              <a:rPr lang="en-US" sz="2200" b="1" dirty="0" err="1"/>
              <a:t>Maroshi</a:t>
            </a:r>
            <a:r>
              <a:rPr lang="en-US" sz="2200" b="1" dirty="0"/>
              <a:t> </a:t>
            </a:r>
            <a:r>
              <a:rPr lang="en-US" sz="2200" b="1" dirty="0" smtClean="0"/>
              <a:t>Road, </a:t>
            </a:r>
            <a:r>
              <a:rPr lang="en-US" sz="2200" b="1" dirty="0"/>
              <a:t>Andheri  ( East )</a:t>
            </a:r>
          </a:p>
          <a:p>
            <a:pPr>
              <a:defRPr/>
            </a:pPr>
            <a:r>
              <a:rPr lang="en-US" sz="2200" b="1" dirty="0"/>
              <a:t>Mumbai – 400059 </a:t>
            </a:r>
          </a:p>
          <a:p>
            <a:pPr>
              <a:defRPr/>
            </a:pPr>
            <a:r>
              <a:rPr lang="en-US" sz="2200" b="1" dirty="0"/>
              <a:t>E-mail : </a:t>
            </a:r>
            <a:r>
              <a:rPr lang="en-US" sz="2200" b="1" dirty="0" smtClean="0"/>
              <a:t>info.pkscha@gmail.com</a:t>
            </a:r>
            <a:endParaRPr lang="en-US" sz="2200" b="1" dirty="0"/>
          </a:p>
          <a:p>
            <a:pPr>
              <a:defRPr/>
            </a:pPr>
            <a:endParaRPr lang="en-US" sz="2200" b="1" dirty="0"/>
          </a:p>
          <a:p>
            <a:pPr marL="342900" indent="-342900">
              <a:buFont typeface="Arial" pitchFamily="34" charset="0"/>
              <a:buChar char="•"/>
              <a:defRPr/>
            </a:pPr>
            <a:r>
              <a:rPr lang="en-US" sz="2200" b="1" u="sng" dirty="0"/>
              <a:t>CHENNAI </a:t>
            </a:r>
            <a:r>
              <a:rPr lang="en-US" sz="2200" b="1" dirty="0"/>
              <a:t>:</a:t>
            </a:r>
          </a:p>
          <a:p>
            <a:pPr>
              <a:defRPr/>
            </a:pPr>
            <a:r>
              <a:rPr lang="en-US" sz="2200" b="1" dirty="0"/>
              <a:t>28/2 , </a:t>
            </a:r>
            <a:r>
              <a:rPr lang="en-US" sz="2200" b="1" dirty="0" err="1"/>
              <a:t>Velachery</a:t>
            </a:r>
            <a:r>
              <a:rPr lang="en-US" sz="2200" b="1" dirty="0"/>
              <a:t> Road , Little Mount , </a:t>
            </a:r>
            <a:r>
              <a:rPr lang="en-US" sz="2200" b="1" dirty="0" err="1"/>
              <a:t>Saidapet</a:t>
            </a:r>
            <a:r>
              <a:rPr lang="en-US" sz="2200" b="1" dirty="0"/>
              <a:t> , Chennai -15</a:t>
            </a:r>
          </a:p>
          <a:p>
            <a:pPr>
              <a:defRPr/>
            </a:pPr>
            <a:r>
              <a:rPr lang="en-US" sz="2200" b="1" dirty="0"/>
              <a:t>Email – info.pkscha@gmail.com</a:t>
            </a:r>
          </a:p>
        </p:txBody>
      </p:sp>
    </p:spTree>
    <p:extLst>
      <p:ext uri="{BB962C8B-B14F-4D97-AF65-F5344CB8AC3E}">
        <p14:creationId xmlns="" xmlns:p14="http://schemas.microsoft.com/office/powerpoint/2010/main" val="2197341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775</Words>
  <Application>Microsoft Office PowerPoint</Application>
  <PresentationFormat>On-screen Show (4:3)</PresentationFormat>
  <Paragraphs>134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Abseil Consulting Pvt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AbseilC</dc:creator>
  <cp:lastModifiedBy>om</cp:lastModifiedBy>
  <cp:revision>14</cp:revision>
  <dcterms:created xsi:type="dcterms:W3CDTF">2015-02-18T02:34:04Z</dcterms:created>
  <dcterms:modified xsi:type="dcterms:W3CDTF">2015-02-18T09:25:26Z</dcterms:modified>
</cp:coreProperties>
</file>